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E54DDD-71CF-4847-9BBD-1478512909AF}">
  <a:tblStyle styleId="{55E54DDD-71CF-4847-9BBD-1478512909A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1FD01D2-36AB-4677-A926-9AC525865CE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4E66D9C3-209D-43AD-9584-526F32481A94}" styleName="Table_2">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ee7d46774_0_10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ee7d4677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23ee7d46774_0_40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23ee7d46774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3ee7d46774_0_4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23ee7d46774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3ee7d46774_0_4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23ee7d46774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3ee7d46774_0_40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23ee7d46774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27ae50b07f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6" name="Google Shape;956;g27ae50b07f4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23ee7d46774_0_45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23ee7d46774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23ee7d46774_0_46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23ee7d46774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3ee7d46774_0_4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23ee7d46774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27f76785519_0_58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27f76785519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23ee7d46774_0_47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23ee7d46774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f76785519_0_36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7f76785519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27f76785519_0_2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27f76785519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23ee7d46774_0_5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23ee7d46774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23ee7d46774_0_53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23ee7d46774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240d8fe83f6_0_5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240d8fe83f6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7f76785519_0_6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27f76785519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23ee7d46774_0_4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23ee7d46774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27f76785519_0_64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27f76785519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240d8fe83f6_0_5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240d8fe83f6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27f76785519_0_65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27f76785519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40d8fe83f6_0_5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240d8fe83f6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ee7d46774_0_7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3ee7d46774_0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27f76785519_0_67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27f76785519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240d8fe83f6_0_5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240d8fe83f6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7f76785519_0_3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27f76785519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23ee7d46774_0_59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23ee7d46774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3ee7d46774_0_59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23ee7d46774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27ae50b07f4_0_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27ae50b07f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27ae50b07f4_0_9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27ae50b07f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27ae50b07f4_0_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27ae50b07f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27ae50b07f4_0_9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27ae50b07f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27ae50b07f4_0_10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27ae50b07f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7f76785519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7f7678551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27f76785519_0_68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27f76785519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27ae50b07f4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27ae50b07f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27ae50b07f4_0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27ae50b07f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27ae50b07f4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27ae50b07f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27ae50b07f4_0_5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27ae50b07f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27ae50b07f4_0_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27ae50b07f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27ae50b07f4_0_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27ae50b07f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27ae50b07f4_0_18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27ae50b07f4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27ae50b07f4_0_2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27ae50b07f4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23ee7d46774_0_7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23ee7d46774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f76785519_0_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7f7678551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27ae50b07f4_0_1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27ae50b07f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27ae50b07f4_0_1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27ae50b07f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27ae50b07f4_0_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27ae50b07f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27ae50b07f4_0_1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27ae50b07f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27ae50b07f4_0_15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27ae50b07f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27ae50b07f4_0_1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27ae50b07f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23ee7d46774_0_69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23ee7d46774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27ae50b07f4_0_1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27ae50b07f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27f33ef7e0e_0_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27f33ef7e0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27ae50b07f4_0_2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27ae50b07f4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3ee7d46774_0_1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3ee7d4677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27ae50b07f4_0_1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27ae50b07f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3ee7d46774_0_62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23ee7d46774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23ee7d46774_0_66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23ee7d46774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23ee7d46774_0_66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23ee7d46774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23ee7d46774_0_64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23ee7d46774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27ae50b07f4_0_18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27ae50b07f4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27ae50b07f4_0_19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27ae50b07f4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285c2d55a4e_7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6" name="Google Shape;1436;g285c2d55a4e_7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27f76785519_0_70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27f76785519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27ae50b07f4_0_2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27ae50b07f4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b268f41ce_0_4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7b268f41ce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23ee7d46774_0_69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23ee7d46774_0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23ee7d46774_0_6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66" name="Google Shape;1466;g23ee7d46774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27f76785519_0_7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27f76785519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27ae50b07f4_0_2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8" name="Google Shape;1488;g27ae50b07f4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g27ae50b07f4_0_2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4" name="Google Shape;1494;g27ae50b07f4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27f76785519_0_7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00" name="Google Shape;1500;g27f76785519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f76785519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7f7678551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3ee7d46774_0_1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3ee7d4677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7f33ef7e0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7f33ef7e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85c2d55a4e_7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85c2d55a4e_7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7b268f41ce_0_4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7b268f41ce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f76785519_0_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f7678551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3ee7d46774_0_1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3ee7d4677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7b268f41ce_0_38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7b268f41ce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ee7d46774_0_12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3ee7d4677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7b268f41ce_0_39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7b268f41ce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b268f41ce_0_40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7b268f41ce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7b268f41ce_0_4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7b268f41ce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7f76785519_0_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7f7678551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7f76785519_0_39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7f76785519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f76785519_0_1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f7678551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40d8fe83f6_0_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40d8fe83f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3ee7d46774_0_9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3ee7d4677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3ee7d46774_0_9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3ee7d4677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f76785519_0_1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f7678551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f76785519_0_4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7f76785519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0d8fe83f6_0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40d8fe83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3ee7d46774_0_16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3ee7d46774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7f76785519_0_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7f7678551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7f76785519_0_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7f7678551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7f76785519_0_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7f7678551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3ee7d46774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3ee7d4677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7f76785519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7f7678551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7f76785519_0_4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7f76785519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40d8fe83f6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40d8fe83f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3ee7d46774_0_17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3ee7d46774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40d8fe83f6_0_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40d8fe83f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7f76785519_0_46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7f76785519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3ee7d46774_0_18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3ee7d46774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7f76785519_0_1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7f7678551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3ee7d46774_0_2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3ee7d46774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3ee7d46774_0_2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3ee7d46774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f76785519_0_1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f7678551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7f76785519_0_9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7f7678551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40d8fe83f6_0_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40d8fe83f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7b268f41ce_0_2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g27b268f41ce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The six cognitive processes of Bloom’s Taxonomy (remember, understand, apply, analyze, evaluate, create).</a:t>
            </a:r>
            <a:endParaRPr/>
          </a:p>
        </p:txBody>
      </p:sp>
      <p:sp>
        <p:nvSpPr>
          <p:cNvPr id="521" name="Google Shape;521;g27b268f41ce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7f76785519_0_8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7f7678551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7f76785519_0_10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7f7678551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7f76785519_0_47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7f76785519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40d8fe83f6_0_5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40d8fe83f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40d8fe83f6_0_26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40d8fe83f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7f76785519_0_10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7f7678551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40d8fe83f6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g240d8fe83f6_0_2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3ee7d46774_0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3ee7d4677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3ee7d46774_0_2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3ee7d46774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40d8fe83f6_0_3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240d8fe83f6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40d8fe83f6_0_3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240d8fe83f6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7f76785519_0_49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7f7678551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7f76785519_0_1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27f7678551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7b268f41ce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7b268f41c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40d8fe83f6_0_30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240d8fe83f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7b268f41ce_0_3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7b268f41ce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7f76785519_0_50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27f76785519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40d8fe83f6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240d8fe83f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3ee7d46774_0_7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3ee7d4677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7f76785519_0_2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27f7678551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3ee7d46774_0_30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3ee7d46774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3ee7d46774_0_30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3ee7d46774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40d8fe83f6_0_5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240d8fe83f6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3ee7d46774_0_3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23ee7d46774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3ee7d46774_0_3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3ee7d46774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3ee7d46774_0_3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3ee7d46774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3ee7d46774_0_3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3ee7d46774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40d8fe83f6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3" name="Google Shape;763;g240d8fe83f6_0_4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7f76785519_0_54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27f76785519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3ee7d46774_0_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3ee7d4677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40d8fe83f6_0_5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40d8fe83f6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3ee7d46774_0_3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23ee7d46774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240d8fe83f6_0_5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240d8fe83f6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3ee7d46774_0_34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23ee7d46774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3ee7d46774_0_34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23ee7d46774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23ee7d46774_0_3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23ee7d46774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23ee7d46774_0_35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23ee7d46774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7f7678551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27f767855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7f76785519_0_55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27f76785519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40d8fe83f6_0_5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240d8fe83f6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ee7d46774_0_8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ee7d4677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23ee7d46774_0_3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23ee7d46774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3ee7d46774_0_3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23ee7d46774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23ee7d46774_0_37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23ee7d4677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23ee7d46774_0_38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23ee7d46774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7f76785519_0_57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27f76785519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240d8fe83f6_0_5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240d8fe83f6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3ee7d46774_0_45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3ee7d46774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27f76785519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27f7678551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3ee7d46774_0_4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23ee7d46774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7ae50b07f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3" name="Google Shape;923;g27ae50b07f4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93675" y="6333300"/>
            <a:ext cx="1903837" cy="524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3" name="Shape 53"/>
        <p:cNvGrpSpPr/>
        <p:nvPr/>
      </p:nvGrpSpPr>
      <p:grpSpPr>
        <a:xfrm>
          <a:off x="0" y="0"/>
          <a:ext cx="0" cy="0"/>
          <a:chOff x="0" y="0"/>
          <a:chExt cx="0" cy="0"/>
        </a:xfrm>
      </p:grpSpPr>
      <p:sp>
        <p:nvSpPr>
          <p:cNvPr id="54" name="Google Shape;54;p13"/>
          <p:cNvSpPr txBox="1"/>
          <p:nvPr>
            <p:ph type="title"/>
          </p:nvPr>
        </p:nvSpPr>
        <p:spPr>
          <a:xfrm>
            <a:off x="623889" y="1709740"/>
            <a:ext cx="7886700" cy="2852700"/>
          </a:xfrm>
          <a:prstGeom prst="rect">
            <a:avLst/>
          </a:prstGeom>
          <a:noFill/>
          <a:ln>
            <a:noFill/>
          </a:ln>
        </p:spPr>
        <p:txBody>
          <a:bodyPr anchorCtr="0" anchor="b" bIns="33600" lIns="67225" spcFirstLastPara="1" rIns="67225" wrap="square" tIns="33600">
            <a:normAutofit/>
          </a:bodyPr>
          <a:lstStyle>
            <a:lvl1pPr lvl="0" rtl="0" algn="l">
              <a:lnSpc>
                <a:spcPct val="90000"/>
              </a:lnSpc>
              <a:spcBef>
                <a:spcPts val="0"/>
              </a:spcBef>
              <a:spcAft>
                <a:spcPts val="0"/>
              </a:spcAft>
              <a:buClr>
                <a:schemeClr val="dk1"/>
              </a:buClr>
              <a:buSzPts val="8400"/>
              <a:buFont typeface="Helvetica Neue Light"/>
              <a:buNone/>
              <a:defRPr sz="8400"/>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55" name="Google Shape;55;p13"/>
          <p:cNvSpPr txBox="1"/>
          <p:nvPr>
            <p:ph idx="1" type="body"/>
          </p:nvPr>
        </p:nvSpPr>
        <p:spPr>
          <a:xfrm>
            <a:off x="623889" y="4589464"/>
            <a:ext cx="7886700" cy="1500000"/>
          </a:xfrm>
          <a:prstGeom prst="rect">
            <a:avLst/>
          </a:prstGeom>
          <a:noFill/>
          <a:ln>
            <a:noFill/>
          </a:ln>
        </p:spPr>
        <p:txBody>
          <a:bodyPr anchorCtr="0" anchor="t" bIns="33600" lIns="67225" spcFirstLastPara="1" rIns="67225" wrap="square" tIns="33600">
            <a:normAutofit/>
          </a:bodyPr>
          <a:lstStyle>
            <a:lvl1pPr indent="-228600" lvl="0" marL="457200" rtl="0" algn="l">
              <a:lnSpc>
                <a:spcPct val="90000"/>
              </a:lnSpc>
              <a:spcBef>
                <a:spcPts val="1400"/>
              </a:spcBef>
              <a:spcAft>
                <a:spcPts val="0"/>
              </a:spcAft>
              <a:buClr>
                <a:schemeClr val="dk1"/>
              </a:buClr>
              <a:buSzPts val="3300"/>
              <a:buNone/>
              <a:defRPr sz="3300">
                <a:solidFill>
                  <a:schemeClr val="dk1"/>
                </a:solidFill>
              </a:defRPr>
            </a:lvl1pPr>
            <a:lvl2pPr indent="-228600" lvl="1" marL="914400" rtl="0" algn="l">
              <a:lnSpc>
                <a:spcPct val="90000"/>
              </a:lnSpc>
              <a:spcBef>
                <a:spcPts val="700"/>
              </a:spcBef>
              <a:spcAft>
                <a:spcPts val="0"/>
              </a:spcAft>
              <a:buClr>
                <a:srgbClr val="888888"/>
              </a:buClr>
              <a:buSzPts val="2800"/>
              <a:buNone/>
              <a:defRPr sz="2800">
                <a:solidFill>
                  <a:srgbClr val="888888"/>
                </a:solidFill>
              </a:defRPr>
            </a:lvl2pPr>
            <a:lvl3pPr indent="-228600" lvl="2" marL="1371600" rtl="0" algn="l">
              <a:lnSpc>
                <a:spcPct val="90000"/>
              </a:lnSpc>
              <a:spcBef>
                <a:spcPts val="700"/>
              </a:spcBef>
              <a:spcAft>
                <a:spcPts val="0"/>
              </a:spcAft>
              <a:buClr>
                <a:srgbClr val="888888"/>
              </a:buClr>
              <a:buSzPts val="2500"/>
              <a:buNone/>
              <a:defRPr sz="2500">
                <a:solidFill>
                  <a:srgbClr val="888888"/>
                </a:solidFill>
              </a:defRPr>
            </a:lvl3pPr>
            <a:lvl4pPr indent="-228600" lvl="3" marL="1828800" rtl="0" algn="l">
              <a:lnSpc>
                <a:spcPct val="90000"/>
              </a:lnSpc>
              <a:spcBef>
                <a:spcPts val="700"/>
              </a:spcBef>
              <a:spcAft>
                <a:spcPts val="0"/>
              </a:spcAft>
              <a:buClr>
                <a:srgbClr val="888888"/>
              </a:buClr>
              <a:buSzPts val="2200"/>
              <a:buNone/>
              <a:defRPr sz="2200">
                <a:solidFill>
                  <a:srgbClr val="888888"/>
                </a:solidFill>
              </a:defRPr>
            </a:lvl4pPr>
            <a:lvl5pPr indent="-228600" lvl="4" marL="2286000" rtl="0" algn="l">
              <a:lnSpc>
                <a:spcPct val="90000"/>
              </a:lnSpc>
              <a:spcBef>
                <a:spcPts val="700"/>
              </a:spcBef>
              <a:spcAft>
                <a:spcPts val="0"/>
              </a:spcAft>
              <a:buClr>
                <a:srgbClr val="888888"/>
              </a:buClr>
              <a:buSzPts val="2200"/>
              <a:buNone/>
              <a:defRPr sz="2200">
                <a:solidFill>
                  <a:srgbClr val="888888"/>
                </a:solidFill>
              </a:defRPr>
            </a:lvl5pPr>
            <a:lvl6pPr indent="-228600" lvl="5" marL="2743200" rtl="0" algn="l">
              <a:lnSpc>
                <a:spcPct val="90000"/>
              </a:lnSpc>
              <a:spcBef>
                <a:spcPts val="700"/>
              </a:spcBef>
              <a:spcAft>
                <a:spcPts val="0"/>
              </a:spcAft>
              <a:buClr>
                <a:srgbClr val="888888"/>
              </a:buClr>
              <a:buSzPts val="2200"/>
              <a:buNone/>
              <a:defRPr sz="2200">
                <a:solidFill>
                  <a:srgbClr val="888888"/>
                </a:solidFill>
              </a:defRPr>
            </a:lvl6pPr>
            <a:lvl7pPr indent="-228600" lvl="6" marL="3200400" rtl="0" algn="l">
              <a:lnSpc>
                <a:spcPct val="90000"/>
              </a:lnSpc>
              <a:spcBef>
                <a:spcPts val="700"/>
              </a:spcBef>
              <a:spcAft>
                <a:spcPts val="0"/>
              </a:spcAft>
              <a:buClr>
                <a:srgbClr val="888888"/>
              </a:buClr>
              <a:buSzPts val="2200"/>
              <a:buNone/>
              <a:defRPr sz="2200">
                <a:solidFill>
                  <a:srgbClr val="888888"/>
                </a:solidFill>
              </a:defRPr>
            </a:lvl7pPr>
            <a:lvl8pPr indent="-228600" lvl="7" marL="3657600" rtl="0" algn="l">
              <a:lnSpc>
                <a:spcPct val="90000"/>
              </a:lnSpc>
              <a:spcBef>
                <a:spcPts val="700"/>
              </a:spcBef>
              <a:spcAft>
                <a:spcPts val="0"/>
              </a:spcAft>
              <a:buClr>
                <a:srgbClr val="888888"/>
              </a:buClr>
              <a:buSzPts val="2200"/>
              <a:buNone/>
              <a:defRPr sz="2200">
                <a:solidFill>
                  <a:srgbClr val="888888"/>
                </a:solidFill>
              </a:defRPr>
            </a:lvl8pPr>
            <a:lvl9pPr indent="-228600" lvl="8" marL="4114800" rtl="0" algn="l">
              <a:lnSpc>
                <a:spcPct val="90000"/>
              </a:lnSpc>
              <a:spcBef>
                <a:spcPts val="700"/>
              </a:spcBef>
              <a:spcAft>
                <a:spcPts val="0"/>
              </a:spcAft>
              <a:buClr>
                <a:srgbClr val="888888"/>
              </a:buClr>
              <a:buSzPts val="2200"/>
              <a:buNone/>
              <a:defRPr sz="2200">
                <a:solidFill>
                  <a:srgbClr val="888888"/>
                </a:solidFill>
              </a:defRPr>
            </a:lvl9pPr>
          </a:lstStyle>
          <a:p/>
        </p:txBody>
      </p:sp>
      <p:sp>
        <p:nvSpPr>
          <p:cNvPr id="56" name="Google Shape;56;p13"/>
          <p:cNvSpPr txBox="1"/>
          <p:nvPr>
            <p:ph idx="10" type="dt"/>
          </p:nvPr>
        </p:nvSpPr>
        <p:spPr>
          <a:xfrm>
            <a:off x="628651" y="6356352"/>
            <a:ext cx="2057400" cy="365100"/>
          </a:xfrm>
          <a:prstGeom prst="rect">
            <a:avLst/>
          </a:prstGeom>
          <a:noFill/>
          <a:ln>
            <a:noFill/>
          </a:ln>
        </p:spPr>
        <p:txBody>
          <a:bodyPr anchorCtr="0" anchor="ctr" bIns="33600" lIns="67225" spcFirstLastPara="1" rIns="67225" wrap="square" tIns="33600">
            <a:noAutofit/>
          </a:bodyPr>
          <a:lstStyle>
            <a:lvl1pPr lvl="0" rtl="0" algn="l">
              <a:lnSpc>
                <a:spcPct val="100000"/>
              </a:lnSpc>
              <a:spcBef>
                <a:spcPts val="0"/>
              </a:spcBef>
              <a:spcAft>
                <a:spcPts val="0"/>
              </a:spcAft>
              <a:buSzPts val="1000"/>
              <a:buNone/>
              <a:defRPr/>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57" name="Google Shape;57;p13"/>
          <p:cNvSpPr txBox="1"/>
          <p:nvPr>
            <p:ph idx="11" type="ftr"/>
          </p:nvPr>
        </p:nvSpPr>
        <p:spPr>
          <a:xfrm>
            <a:off x="3028951" y="6356352"/>
            <a:ext cx="3086100" cy="365100"/>
          </a:xfrm>
          <a:prstGeom prst="rect">
            <a:avLst/>
          </a:prstGeom>
          <a:noFill/>
          <a:ln>
            <a:noFill/>
          </a:ln>
        </p:spPr>
        <p:txBody>
          <a:bodyPr anchorCtr="0" anchor="ctr" bIns="33600" lIns="67225" spcFirstLastPara="1" rIns="67225" wrap="square" tIns="33600">
            <a:noAutofit/>
          </a:bodyPr>
          <a:lstStyle>
            <a:lvl1pPr lvl="0" rtl="0" algn="ctr">
              <a:lnSpc>
                <a:spcPct val="100000"/>
              </a:lnSpc>
              <a:spcBef>
                <a:spcPts val="0"/>
              </a:spcBef>
              <a:spcAft>
                <a:spcPts val="0"/>
              </a:spcAft>
              <a:buSzPts val="1000"/>
              <a:buNone/>
              <a:defRPr/>
            </a:lvl1pPr>
            <a:lvl2pPr lvl="1" rtl="0" algn="l">
              <a:lnSpc>
                <a:spcPct val="100000"/>
              </a:lnSpc>
              <a:spcBef>
                <a:spcPts val="0"/>
              </a:spcBef>
              <a:spcAft>
                <a:spcPts val="0"/>
              </a:spcAft>
              <a:buSzPts val="1000"/>
              <a:buNone/>
              <a:defRPr/>
            </a:lvl2pPr>
            <a:lvl3pPr lvl="2" rtl="0" algn="l">
              <a:lnSpc>
                <a:spcPct val="100000"/>
              </a:lnSpc>
              <a:spcBef>
                <a:spcPts val="0"/>
              </a:spcBef>
              <a:spcAft>
                <a:spcPts val="0"/>
              </a:spcAft>
              <a:buSzPts val="1000"/>
              <a:buNone/>
              <a:defRPr/>
            </a:lvl3pPr>
            <a:lvl4pPr lvl="3" rtl="0" algn="l">
              <a:lnSpc>
                <a:spcPct val="100000"/>
              </a:lnSpc>
              <a:spcBef>
                <a:spcPts val="0"/>
              </a:spcBef>
              <a:spcAft>
                <a:spcPts val="0"/>
              </a:spcAft>
              <a:buSzPts val="1000"/>
              <a:buNone/>
              <a:defRPr/>
            </a:lvl4pPr>
            <a:lvl5pPr lvl="4" rtl="0" algn="l">
              <a:lnSpc>
                <a:spcPct val="100000"/>
              </a:lnSpc>
              <a:spcBef>
                <a:spcPts val="0"/>
              </a:spcBef>
              <a:spcAft>
                <a:spcPts val="0"/>
              </a:spcAft>
              <a:buSzPts val="1000"/>
              <a:buNone/>
              <a:defRPr/>
            </a:lvl5pPr>
            <a:lvl6pPr lvl="5" rtl="0" algn="l">
              <a:lnSpc>
                <a:spcPct val="100000"/>
              </a:lnSpc>
              <a:spcBef>
                <a:spcPts val="0"/>
              </a:spcBef>
              <a:spcAft>
                <a:spcPts val="0"/>
              </a:spcAft>
              <a:buSzPts val="1000"/>
              <a:buNone/>
              <a:defRPr/>
            </a:lvl6pPr>
            <a:lvl7pPr lvl="6" rtl="0" algn="l">
              <a:lnSpc>
                <a:spcPct val="100000"/>
              </a:lnSpc>
              <a:spcBef>
                <a:spcPts val="0"/>
              </a:spcBef>
              <a:spcAft>
                <a:spcPts val="0"/>
              </a:spcAft>
              <a:buSzPts val="1000"/>
              <a:buNone/>
              <a:defRPr/>
            </a:lvl7pPr>
            <a:lvl8pPr lvl="7" rtl="0" algn="l">
              <a:lnSpc>
                <a:spcPct val="100000"/>
              </a:lnSpc>
              <a:spcBef>
                <a:spcPts val="0"/>
              </a:spcBef>
              <a:spcAft>
                <a:spcPts val="0"/>
              </a:spcAft>
              <a:buSzPts val="1000"/>
              <a:buNone/>
              <a:defRPr/>
            </a:lvl8pPr>
            <a:lvl9pPr lvl="8" rtl="0" algn="l">
              <a:lnSpc>
                <a:spcPct val="100000"/>
              </a:lnSpc>
              <a:spcBef>
                <a:spcPts val="0"/>
              </a:spcBef>
              <a:spcAft>
                <a:spcPts val="0"/>
              </a:spcAft>
              <a:buSzPts val="1000"/>
              <a:buNone/>
              <a:defRPr/>
            </a:lvl9pPr>
          </a:lstStyle>
          <a:p/>
        </p:txBody>
      </p:sp>
      <p:sp>
        <p:nvSpPr>
          <p:cNvPr id="58" name="Google Shape;58;p13"/>
          <p:cNvSpPr txBox="1"/>
          <p:nvPr>
            <p:ph idx="12" type="sldNum"/>
          </p:nvPr>
        </p:nvSpPr>
        <p:spPr>
          <a:xfrm>
            <a:off x="6457951" y="6356352"/>
            <a:ext cx="2057400" cy="365100"/>
          </a:xfrm>
          <a:prstGeom prst="rect">
            <a:avLst/>
          </a:prstGeom>
          <a:noFill/>
          <a:ln>
            <a:noFill/>
          </a:ln>
        </p:spPr>
        <p:txBody>
          <a:bodyPr anchorCtr="0" anchor="ctr" bIns="33600" lIns="67225" spcFirstLastPara="1" rIns="67225" wrap="square" tIns="33600">
            <a:normAutofit/>
          </a:bodyPr>
          <a:lstStyle>
            <a:lvl1pPr indent="0" lvl="0"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1pPr>
            <a:lvl2pPr indent="0" lvl="1"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2pPr>
            <a:lvl3pPr indent="0" lvl="2"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3pPr>
            <a:lvl4pPr indent="0" lvl="3"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4pPr>
            <a:lvl5pPr indent="0" lvl="4"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5pPr>
            <a:lvl6pPr indent="0" lvl="5"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6pPr>
            <a:lvl7pPr indent="0" lvl="6"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7pPr>
            <a:lvl8pPr indent="0" lvl="7"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8pPr>
            <a:lvl9pPr indent="0" lvl="8" marL="0" rtl="0" algn="r">
              <a:lnSpc>
                <a:spcPct val="100000"/>
              </a:lnSpc>
              <a:spcBef>
                <a:spcPts val="0"/>
              </a:spcBef>
              <a:spcAft>
                <a:spcPts val="0"/>
              </a:spcAft>
              <a:buSzPts val="1700"/>
              <a:buNone/>
              <a:defRPr b="0" i="0" sz="17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CSD AIO"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2">
            <a:alphaModFix/>
          </a:blip>
          <a:stretch>
            <a:fillRect/>
          </a:stretch>
        </p:blipFill>
        <p:spPr>
          <a:xfrm>
            <a:off x="93675" y="6333300"/>
            <a:ext cx="1903837" cy="524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93675" y="6333300"/>
            <a:ext cx="1903837" cy="524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miPTdRU8YN0JBc_zcLLr1KIhLxIkZu6xx1155zebXJo/edit?usp=sharing" TargetMode="External"/><Relationship Id="rId4" Type="http://schemas.openxmlformats.org/officeDocument/2006/relationships/hyperlink" Target="https://academicintegrity.ucsd.edu/about/staff/index.html" TargetMode="External"/><Relationship Id="rId5" Type="http://schemas.openxmlformats.org/officeDocument/2006/relationships/hyperlink" Target="http://creativecommons.org/licenses/by-nc-sa/4.0/?ref=chooser-v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oneusefulthing.org/p/how-to-use-ai-to-do-stuff-an-opinionated" TargetMode="External"/><Relationship Id="rId4" Type="http://schemas.openxmlformats.org/officeDocument/2006/relationships/image" Target="../media/image2.png"/><Relationship Id="rId5" Type="http://schemas.openxmlformats.org/officeDocument/2006/relationships/hyperlink" Target="https://www.manning.com/books/learn-ai-assisted-python-programmin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s://docs.google.com/document/d/1ggP_lQ5jeZSWTL2OP1rdgngt5sgbCC81/mobilebasic" TargetMode="External"/><Relationship Id="rId4" Type="http://schemas.openxmlformats.org/officeDocument/2006/relationships/hyperlink" Target="https://docs.google.com/document/d/15-cG2zrF0vThxSrjkPOIkBrPw5dMbroFJ9N-xtib_VQ/edit"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s://www.iesalc.unesco.org/wp-content/uploads/2023/04/ChatGPT-and-Artificial-Intelligence-in-higher-education-Quick-Start-guide_EN_FINAL.pdf" TargetMode="External"/><Relationship Id="rId4" Type="http://schemas.openxmlformats.org/officeDocument/2006/relationships/image" Target="../media/image3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hyperlink" Target="https://www.iesalc.unesco.org/wp-content/uploads/2023/04/ChatGPT-and-Artificial-Intelligence-in-higher-education-Quick-Start-guide_EN_FINAL.pdf" TargetMode="External"/><Relationship Id="rId4" Type="http://schemas.openxmlformats.org/officeDocument/2006/relationships/image" Target="../media/image3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hyperlink" Target="https://hbsp.harvard.edu/inspiring-minds/are-your-students-ready-for-ai?cid=email%7Cmarketo%7C2023-07-07-inspiring-minds-digest-new%7C7450%7Cthought-leadership-inspiring-minds%7Ceducator%7Cinspiring-minds-article%7Cjul2023&amp;acctID=nonecid%3Demail%7Cmarketo%7C2023-07-07-inspiring-minds-digest-new%7C7450%7Cthought-leadership-inspiring-minds%7Ceducator%7Cinspiring-minds-article%7Cjul2023&amp;acctID=none&amp;mkt_tok=ODU1LUFUWi0yOTQAAAGMzvuN_z3ehJbK6126yZA3SXBkymwyO5ddWzFMi7FYtjdL29Xq2tD3x3aK6l-7uHkmbL-pdVA7s3JMPW-ImNxRv5VEofs3TxIX1wcrGA" TargetMode="External"/><Relationship Id="rId4" Type="http://schemas.openxmlformats.org/officeDocument/2006/relationships/image" Target="../media/image34.png"/><Relationship Id="rId5" Type="http://schemas.openxmlformats.org/officeDocument/2006/relationships/hyperlink" Target="https://medium.com/@rwatkins_7167/updating-your-course-syllabus-for-chatgpt-965f4b57b003"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hyperlink" Target="https://www.youtube.com/watch?v=hYQ94dsBD-E" TargetMode="External"/><Relationship Id="rId4" Type="http://schemas.openxmlformats.org/officeDocument/2006/relationships/hyperlink" Target="https://www.youtube.com/watch?v=hYQ94dsBD-E" TargetMode="External"/><Relationship Id="rId5" Type="http://schemas.openxmlformats.org/officeDocument/2006/relationships/hyperlink" Target="https://www.youtube.com/watch?v=hYQ94dsBD-E" TargetMode="External"/><Relationship Id="rId6" Type="http://schemas.openxmlformats.org/officeDocument/2006/relationships/hyperlink" Target="https://effectiveness.syr.edu/assessment/assessment-resources/rubric-library/types-of-rubrics/"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hyperlink" Target="https://docs.google.com/document/d/1-4ta6R6N5VdVHye9yfd8dSyprr4A6Pit/edit?usp=sharing&amp;ouid=110175068244706505541&amp;rtpof=true&amp;sd=true" TargetMode="External"/><Relationship Id="rId4" Type="http://schemas.openxmlformats.org/officeDocument/2006/relationships/image" Target="../media/image37.png"/><Relationship Id="rId5" Type="http://schemas.openxmlformats.org/officeDocument/2006/relationships/hyperlink" Target="https://blog.tcea.org/how-to-create-a-rubric-with-chatgpt/" TargetMode="External"/><Relationship Id="rId6" Type="http://schemas.openxmlformats.org/officeDocument/2006/relationships/hyperlink" Target="https://blog.tcea.org/how-to-create-a-rubric-with-chatgpt/" TargetMode="External"/><Relationship Id="rId7" Type="http://schemas.openxmlformats.org/officeDocument/2006/relationships/image" Target="../media/image3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slide" Target="/ppt/slides/slide1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slide" Target="/ppt/slides/slide80.xml"/><Relationship Id="rId4" Type="http://schemas.openxmlformats.org/officeDocument/2006/relationships/slide" Target="/ppt/slides/slide109.xml"/><Relationship Id="rId5" Type="http://schemas.openxmlformats.org/officeDocument/2006/relationships/slide" Target="/ppt/slides/slide89.xml"/><Relationship Id="rId6" Type="http://schemas.openxmlformats.org/officeDocument/2006/relationships/slide" Target="/ppt/slides/slide95.xml"/><Relationship Id="rId7" Type="http://schemas.openxmlformats.org/officeDocument/2006/relationships/slide" Target="/ppt/slides/slide73.xml"/><Relationship Id="rId8" Type="http://schemas.openxmlformats.org/officeDocument/2006/relationships/slide" Target="/ppt/slides/slide1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hyperlink" Target="https://link.springer.com/chapter/10.1007/978-981-10-3045-1_1" TargetMode="External"/><Relationship Id="rId4" Type="http://schemas.openxmlformats.org/officeDocument/2006/relationships/hyperlink" Target="https://link.springer.com/chapter/10.1007/978-3-030-41956-1_4" TargetMode="External"/><Relationship Id="rId9" Type="http://schemas.openxmlformats.org/officeDocument/2006/relationships/hyperlink" Target="https://www.insidehighered.com/opinion/blogs/just-visiting/2023/08/29/chatgpt-challenge-instruction-can-meet-dont-retreat?utm_source=Inside+Higher+Ed&amp;utm_campaign=45bbff9ce7-DNU_2021_COPY_02&amp;utm_medium=email&amp;utm_term=0_1fcbc04421-45bbff9ce7-197602885&amp;mc_cid=45bbff9ce7&amp;mc_eid=95d2953826" TargetMode="External"/><Relationship Id="rId5" Type="http://schemas.openxmlformats.org/officeDocument/2006/relationships/hyperlink" Target="https://doi.org/10.1080/02602938.2023.2241676" TargetMode="External"/><Relationship Id="rId6" Type="http://schemas.openxmlformats.org/officeDocument/2006/relationships/hyperlink" Target="https://docs.google.com/document/d/1ERCgdylG2LyOeL93aWrK6Jf97N_m1qaueN9W4kzO0Rk/edit" TargetMode="External"/><Relationship Id="rId7" Type="http://schemas.openxmlformats.org/officeDocument/2006/relationships/hyperlink" Target="https://blogs.deakin.edu.au/cradle/wp-content/uploads/sites/188/2023/06/CRADLE-Suggests-Assessment-and-genAI.pdf" TargetMode="External"/><Relationship Id="rId8" Type="http://schemas.openxmlformats.org/officeDocument/2006/relationships/hyperlink" Target="https://ltc.uow.edu.au/hub/article/assessment-design-to-strengthen-academic-integrity" TargetMode="External"/><Relationship Id="rId11" Type="http://schemas.openxmlformats.org/officeDocument/2006/relationships/hyperlink" Target="https://ctl.utexas.edu/sites/default/files/Write-assignment-prompt.pdf" TargetMode="External"/><Relationship Id="rId10" Type="http://schemas.openxmlformats.org/officeDocument/2006/relationships/hyperlink" Target="https://www.oneusefulthing.org/p/assigning-ai-seven-ways-of-using" TargetMode="External"/><Relationship Id="rId13" Type="http://schemas.openxmlformats.org/officeDocument/2006/relationships/hyperlink" Target="https://unisyd-my.sharepoint.com/personal/danny_liu_sydney_edu_au/_layouts/15/onedrive.aspx?id=%2Fpersonal%2Fdanny%5Fliu%5Fsydney%5Fedu%5Fau%2FDocuments%2FEI%2F2023%2Fgenerative%20AI%2FAssessments%20for%20semester%202%2C%202023%2Epdf&amp;parent=%2Fpersonal%2Fdanny%5Fliu%5Fsydney%5Fedu%5Fau%2FDocuments%2FEI%2F2023%2Fgenerative%20AI&amp;ga=1" TargetMode="External"/><Relationship Id="rId12" Type="http://schemas.openxmlformats.org/officeDocument/2006/relationships/hyperlink" Target="https://writingcenter.uagc.edu/writing-assignment-prompt-and-rubric" TargetMode="External"/><Relationship Id="rId14" Type="http://schemas.openxmlformats.org/officeDocument/2006/relationships/hyperlink" Target="https://www.facultyfocus.com/articles/course-design-ideas/scaffolding-as-a-roadmap-guiding-and-supporting-student-learn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9.xml"/><Relationship Id="rId4" Type="http://schemas.openxmlformats.org/officeDocument/2006/relationships/slide" Target="/ppt/slides/slide12.xml"/><Relationship Id="rId5" Type="http://schemas.openxmlformats.org/officeDocument/2006/relationships/slide" Target="/ppt/slides/slide46.xml"/><Relationship Id="rId6" Type="http://schemas.openxmlformats.org/officeDocument/2006/relationships/slide" Target="/ppt/slides/slide35.xml"/><Relationship Id="rId7" Type="http://schemas.openxmlformats.org/officeDocument/2006/relationships/slide" Target="/ppt/slides/slide43.xml"/><Relationship Id="rId8" Type="http://schemas.openxmlformats.org/officeDocument/2006/relationships/slide" Target="/ppt/slides/slide3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8.xml"/><Relationship Id="rId5" Type="http://schemas.openxmlformats.org/officeDocument/2006/relationships/hyperlink" Target="https://docs.google.com/document/d/1fQq6js3yo7CqTcsVLgVy7F7Gdwypfz_IiodRiw7CS1k/copy" TargetMode="External"/><Relationship Id="rId6" Type="http://schemas.openxmlformats.org/officeDocument/2006/relationships/hyperlink" Target="https://docs.google.com/document/d/1fQq6js3yo7CqTcsVLgVy7F7Gdwypfz_IiodRiw7CS1k/copy" TargetMode="External"/><Relationship Id="rId7" Type="http://schemas.openxmlformats.org/officeDocument/2006/relationships/hyperlink" Target="https://docs.google.com/document/d/1sgb5MBA6wf-Zbi8QJbGMVGiBg-xo75d3-nIL8hKKoxc/copy" TargetMode="External"/><Relationship Id="rId8" Type="http://schemas.openxmlformats.org/officeDocument/2006/relationships/hyperlink" Target="https://docs.google.com/document/d/1sgb5MBA6wf-Zbi8QJbGMVGiBg-xo75d3-nIL8hKKoxc/copy" TargetMode="External"/><Relationship Id="rId11" Type="http://schemas.openxmlformats.org/officeDocument/2006/relationships/slide" Target="/ppt/slides/slide71.xml"/><Relationship Id="rId10" Type="http://schemas.openxmlformats.org/officeDocument/2006/relationships/slide" Target="/ppt/slides/slide48.xml"/><Relationship Id="rId13" Type="http://schemas.openxmlformats.org/officeDocument/2006/relationships/slide" Target="/ppt/slides/slide111.xml"/><Relationship Id="rId12" Type="http://schemas.openxmlformats.org/officeDocument/2006/relationships/slide" Target="/ppt/slides/slide71.xml"/><Relationship Id="rId15" Type="http://schemas.openxmlformats.org/officeDocument/2006/relationships/slide" Target="/ppt/slides/slide123.xml"/><Relationship Id="rId14" Type="http://schemas.openxmlformats.org/officeDocument/2006/relationships/slide" Target="/ppt/slides/slide111.xml"/><Relationship Id="rId16" Type="http://schemas.openxmlformats.org/officeDocument/2006/relationships/slide" Target="/ppt/slides/slide12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slide" Target="/ppt/slides/slide115.xml"/><Relationship Id="rId4" Type="http://schemas.openxmlformats.org/officeDocument/2006/relationships/slide" Target="/ppt/slides/slide117.xml"/><Relationship Id="rId5" Type="http://schemas.openxmlformats.org/officeDocument/2006/relationships/slide" Target="/ppt/slides/slide121.xml"/><Relationship Id="rId6" Type="http://schemas.openxmlformats.org/officeDocument/2006/relationships/slide" Target="/ppt/slides/slide119.xml"/><Relationship Id="rId7" Type="http://schemas.openxmlformats.org/officeDocument/2006/relationships/slide" Target="/ppt/slides/slide1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hyperlink" Target="https://www.routledge.com/Defending-Assessment-Security-in-a-Digital-World-Preventing-E-Cheating/Dawson/p/book/9780367341527"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slide" Target="/ppt/slides/slide115.xml"/><Relationship Id="rId4" Type="http://schemas.openxmlformats.org/officeDocument/2006/relationships/slide" Target="/ppt/slides/slide117.xml"/><Relationship Id="rId5" Type="http://schemas.openxmlformats.org/officeDocument/2006/relationships/slide" Target="/ppt/slides/slide121.xml"/><Relationship Id="rId6" Type="http://schemas.openxmlformats.org/officeDocument/2006/relationships/slide" Target="/ppt/slides/slide119.xml"/><Relationship Id="rId7" Type="http://schemas.openxmlformats.org/officeDocument/2006/relationships/slide" Target="/ppt/slides/slide1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slide" Target="/ppt/slides/slide115.xml"/><Relationship Id="rId4" Type="http://schemas.openxmlformats.org/officeDocument/2006/relationships/slide" Target="/ppt/slides/slide117.xml"/><Relationship Id="rId5" Type="http://schemas.openxmlformats.org/officeDocument/2006/relationships/slide" Target="/ppt/slides/slide121.xml"/><Relationship Id="rId6" Type="http://schemas.openxmlformats.org/officeDocument/2006/relationships/slide" Target="/ppt/slides/slide119.xml"/><Relationship Id="rId7" Type="http://schemas.openxmlformats.org/officeDocument/2006/relationships/slide" Target="/ppt/slides/slide1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slide" Target="/ppt/slides/slide115.xml"/><Relationship Id="rId4" Type="http://schemas.openxmlformats.org/officeDocument/2006/relationships/slide" Target="/ppt/slides/slide117.xml"/><Relationship Id="rId5" Type="http://schemas.openxmlformats.org/officeDocument/2006/relationships/slide" Target="/ppt/slides/slide121.xml"/><Relationship Id="rId6" Type="http://schemas.openxmlformats.org/officeDocument/2006/relationships/slide" Target="/ppt/slides/slide119.xml"/><Relationship Id="rId7" Type="http://schemas.openxmlformats.org/officeDocument/2006/relationships/slide" Target="/ppt/slides/slide1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hyperlink" Target="https://tritontesting.ucsd.edu/" TargetMode="External"/><Relationship Id="rId4" Type="http://schemas.openxmlformats.org/officeDocument/2006/relationships/hyperlink" Target="https://huqi31.wixsite.com/ucsdoralexam" TargetMode="External"/><Relationship Id="rId9" Type="http://schemas.openxmlformats.org/officeDocument/2006/relationships/hyperlink" Target="https://digitallearning.ucsd.edu/instructors/resources/proctoring/proctoru.html" TargetMode="External"/><Relationship Id="rId5" Type="http://schemas.openxmlformats.org/officeDocument/2006/relationships/hyperlink" Target="https://app.secure.griffith.edu.au/exlnt/entry/9569/view" TargetMode="External"/><Relationship Id="rId6" Type="http://schemas.openxmlformats.org/officeDocument/2006/relationships/hyperlink" Target="https://blogs.ubc.ca/wpvc/two-stage-exams/" TargetMode="External"/><Relationship Id="rId7" Type="http://schemas.openxmlformats.org/officeDocument/2006/relationships/hyperlink" Target="https://www.prairielearn.com/" TargetMode="External"/><Relationship Id="rId8" Type="http://schemas.openxmlformats.org/officeDocument/2006/relationships/hyperlink" Target="https://edtech.ucsd.edu/instructional-tools/respondus/index.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slide" Target="/ppt/slides/slide115.xml"/><Relationship Id="rId4" Type="http://schemas.openxmlformats.org/officeDocument/2006/relationships/slide" Target="/ppt/slides/slide117.xml"/><Relationship Id="rId5" Type="http://schemas.openxmlformats.org/officeDocument/2006/relationships/slide" Target="/ppt/slides/slide121.xml"/><Relationship Id="rId6" Type="http://schemas.openxmlformats.org/officeDocument/2006/relationships/slide" Target="/ppt/slides/slide119.xml"/><Relationship Id="rId7" Type="http://schemas.openxmlformats.org/officeDocument/2006/relationships/slide" Target="/ppt/slides/slide113.xml"/><Relationship Id="rId8" Type="http://schemas.openxmlformats.org/officeDocument/2006/relationships/slide" Target="/ppt/slides/slide1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hyperlink" Target="https://ltc.uow.edu.au/hub/article/gen-AI-and-assessment-security" TargetMode="External"/><Relationship Id="rId4" Type="http://schemas.openxmlformats.org/officeDocument/2006/relationships/hyperlink" Target="https://link.springer.com/referenceworkentry/10.1007/978-981-287-079-7_150-1" TargetMode="External"/><Relationship Id="rId5" Type="http://schemas.openxmlformats.org/officeDocument/2006/relationships/hyperlink" Target="https://blog.caveon.com/good-and-bad-of-online-proctoring"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8.xml"/><Relationship Id="rId5" Type="http://schemas.openxmlformats.org/officeDocument/2006/relationships/hyperlink" Target="https://docs.google.com/document/d/1fQq6js3yo7CqTcsVLgVy7F7Gdwypfz_IiodRiw7CS1k/copy" TargetMode="External"/><Relationship Id="rId6" Type="http://schemas.openxmlformats.org/officeDocument/2006/relationships/hyperlink" Target="https://docs.google.com/document/d/1fQq6js3yo7CqTcsVLgVy7F7Gdwypfz_IiodRiw7CS1k/copy" TargetMode="External"/><Relationship Id="rId7" Type="http://schemas.openxmlformats.org/officeDocument/2006/relationships/hyperlink" Target="https://docs.google.com/document/d/1sgb5MBA6wf-Zbi8QJbGMVGiBg-xo75d3-nIL8hKKoxc/copy" TargetMode="External"/><Relationship Id="rId8" Type="http://schemas.openxmlformats.org/officeDocument/2006/relationships/hyperlink" Target="https://docs.google.com/document/d/1sgb5MBA6wf-Zbi8QJbGMVGiBg-xo75d3-nIL8hKKoxc/copy" TargetMode="External"/><Relationship Id="rId11" Type="http://schemas.openxmlformats.org/officeDocument/2006/relationships/slide" Target="/ppt/slides/slide71.xml"/><Relationship Id="rId10" Type="http://schemas.openxmlformats.org/officeDocument/2006/relationships/slide" Target="/ppt/slides/slide48.xml"/><Relationship Id="rId13" Type="http://schemas.openxmlformats.org/officeDocument/2006/relationships/slide" Target="/ppt/slides/slide111.xml"/><Relationship Id="rId12" Type="http://schemas.openxmlformats.org/officeDocument/2006/relationships/slide" Target="/ppt/slides/slide71.xml"/><Relationship Id="rId15" Type="http://schemas.openxmlformats.org/officeDocument/2006/relationships/slide" Target="/ppt/slides/slide123.xml"/><Relationship Id="rId14" Type="http://schemas.openxmlformats.org/officeDocument/2006/relationships/slide" Target="/ppt/slides/slide111.xml"/><Relationship Id="rId16" Type="http://schemas.openxmlformats.org/officeDocument/2006/relationships/slide" Target="/ppt/slides/slide1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slide" Target="/ppt/slides/slide131.xml"/><Relationship Id="rId4" Type="http://schemas.openxmlformats.org/officeDocument/2006/relationships/slide" Target="/ppt/slides/slide163.xml"/><Relationship Id="rId5" Type="http://schemas.openxmlformats.org/officeDocument/2006/relationships/slide" Target="/ppt/slides/slide159.xml"/><Relationship Id="rId6" Type="http://schemas.openxmlformats.org/officeDocument/2006/relationships/slide" Target="/ppt/slides/slide12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 Id="rId3" Type="http://schemas.openxmlformats.org/officeDocument/2006/relationships/hyperlink" Target="https://tytonpartners.com/generative-ai-in-higher-education-from-fear-to-experimentation-embracing-ais-potential/" TargetMode="External"/><Relationship Id="rId4" Type="http://schemas.openxmlformats.org/officeDocument/2006/relationships/image" Target="../media/image40.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bing.com/search?q=Bing+AI&amp;showconv=1"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 Id="rId3" Type="http://schemas.openxmlformats.org/officeDocument/2006/relationships/slide" Target="/ppt/slides/slide131.xml"/><Relationship Id="rId4" Type="http://schemas.openxmlformats.org/officeDocument/2006/relationships/slide" Target="/ppt/slides/slide163.xml"/><Relationship Id="rId5" Type="http://schemas.openxmlformats.org/officeDocument/2006/relationships/slide" Target="/ppt/slides/slide159.xml"/><Relationship Id="rId6" Type="http://schemas.openxmlformats.org/officeDocument/2006/relationships/slide" Target="/ppt/slides/slide12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 Id="rId3" Type="http://schemas.openxmlformats.org/officeDocument/2006/relationships/slide" Target="/ppt/slides/slide133.xml"/><Relationship Id="rId4" Type="http://schemas.openxmlformats.org/officeDocument/2006/relationships/slide" Target="/ppt/slides/slide140.xml"/><Relationship Id="rId5" Type="http://schemas.openxmlformats.org/officeDocument/2006/relationships/slide" Target="/ppt/slides/slide15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 Id="rId3" Type="http://schemas.openxmlformats.org/officeDocument/2006/relationships/slide" Target="/ppt/slides/slide16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 Id="rId3" Type="http://schemas.openxmlformats.org/officeDocument/2006/relationships/hyperlink" Target="https://tytonpartners.com/generative-ai-in-higher-education-from-fear-to-experimentation-embracing-ais-potential/" TargetMode="External"/><Relationship Id="rId4" Type="http://schemas.openxmlformats.org/officeDocument/2006/relationships/image" Target="../media/image39.png"/><Relationship Id="rId5" Type="http://schemas.openxmlformats.org/officeDocument/2006/relationships/hyperlink" Target="https://www.usatoday.com/story/special/contributor-content/2023/10/05/undetectable-ai-writes-like-a-human/71045778007/" TargetMode="External"/><Relationship Id="rId6" Type="http://schemas.openxmlformats.org/officeDocument/2006/relationships/hyperlink" Target="https://arxiv.org/pdf/2304.02819.pdf" TargetMode="External"/><Relationship Id="rId7" Type="http://schemas.openxmlformats.org/officeDocument/2006/relationships/hyperlink" Target="https://ro.uow.edu.au/cgi/viewcontent.cgi?article=3071&amp;context=jutlp"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 Id="rId3" Type="http://schemas.openxmlformats.org/officeDocument/2006/relationships/hyperlink" Target="https://docs.google.com/document/d/1bfDSI8Wmbbr2_49kg7_51GWA96WACOAx_6KhmpZTzZ8/edit" TargetMode="External"/><Relationship Id="rId4" Type="http://schemas.openxmlformats.org/officeDocument/2006/relationships/hyperlink" Target="https://docs.google.com/document/d/1RMVwzjc1o0Mi8Blw_-JUTcXv02b2WRH86vw7mi16W3U/edit" TargetMode="External"/><Relationship Id="rId5" Type="http://schemas.openxmlformats.org/officeDocument/2006/relationships/hyperlink" Target="https://docs.google.com/document/d/1RMVwzjc1o0Mi8Blw_-JUTcXv02b2WRH86vw7mi16W3U/edit"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 Id="rId3" Type="http://schemas.openxmlformats.org/officeDocument/2006/relationships/hyperlink" Target="https://docs.google.com/document/d/1RMVwzjc1o0Mi8Blw_-JUTcXv02b2WRH86vw7mi16W3U/edit"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 Id="rId3" Type="http://schemas.openxmlformats.org/officeDocument/2006/relationships/hyperlink" Target="https://academicintegrity.ucsd.edu/process/policy.html" TargetMode="External"/><Relationship Id="rId4" Type="http://schemas.openxmlformats.org/officeDocument/2006/relationships/hyperlink" Target="https://aah.ucsd.edu/" TargetMode="External"/><Relationship Id="rId5" Type="http://schemas.openxmlformats.org/officeDocument/2006/relationships/hyperlink" Target="https://writinghub.ucsd.edu/" TargetMode="External"/><Relationship Id="rId6" Type="http://schemas.openxmlformats.org/officeDocument/2006/relationships/hyperlink" Target="https://library.ucsd.edu/visit/library-workshops/index.html" TargetMode="External"/><Relationship Id="rId7" Type="http://schemas.openxmlformats.org/officeDocument/2006/relationships/hyperlink" Target="https://academicintegrity.ucsd.edu/"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hyperlink" Target="https://doi.org/10.1080/14703297.2023.2190148" TargetMode="External"/><Relationship Id="rId4" Type="http://schemas.openxmlformats.org/officeDocument/2006/relationships/slide" Target="/ppt/slides/slide1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hyperlink" Target="https://ucsd.libguides.com/c.php?g=1322935&amp;p=9734121" TargetMode="External"/><Relationship Id="rId4" Type="http://schemas.openxmlformats.org/officeDocument/2006/relationships/hyperlink" Target="https://genai.sites.gettysburg.edu/positions-and-policies/"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hyperlink" Target="https://www.ucl.ac.uk/students/exams-and-assessments/assessment-success-guide/engaging-ai-your-education-and-assessment" TargetMode="External"/><Relationship Id="rId4" Type="http://schemas.openxmlformats.org/officeDocument/2006/relationships/hyperlink" Target="https://www.ucl.ac.uk/students/exams-and-assessments/assessment-success-guide/engaging-ai-your-education-and-assessment" TargetMode="External"/><Relationship Id="rId5" Type="http://schemas.openxmlformats.org/officeDocument/2006/relationships/hyperlink" Target="https://docs.google.com/document/d/1luwax_ps5tqRGBL4XWyr_Y_ab8h7Y7k6bsp4v1-pIRc/edit"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hyperlink" Target="https://docs.google.com/document/d/1bfDSI8Wmbbr2_49kg7_51GWA96WACOAx_6KhmpZTzZ8/edit"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 Id="rId3" Type="http://schemas.openxmlformats.org/officeDocument/2006/relationships/hyperlink" Target="https://docs.google.com/document/d/1RMVwzjc1o0Mi8Blw_-JUTcXv02b2WRH86vw7mi16W3U/edit"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 Id="rId3" Type="http://schemas.openxmlformats.org/officeDocument/2006/relationships/hyperlink" Target="https://docs.google.com/document/d/1RMVwzjc1o0Mi8Blw_-JUTcXv02b2WRH86vw7mi16W3U/edit"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 Id="rId3" Type="http://schemas.openxmlformats.org/officeDocument/2006/relationships/hyperlink" Target="https://ctl.oregonstate.edu/ai-sample-syllabus-statements-and-assignment-language"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hyperlink" Target="https://docs.google.com/document/d/1RMVwzjc1o0Mi8Blw_-JUTcXv02b2WRH86vw7mi16W3U/edit"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 Id="rId3" Type="http://schemas.openxmlformats.org/officeDocument/2006/relationships/hyperlink" Target="https://docs.google.com/document/d/1RMVwzjc1o0Mi8Blw_-JUTcXv02b2WRH86vw7mi16W3U/edit" TargetMode="External"/><Relationship Id="rId4" Type="http://schemas.openxmlformats.org/officeDocument/2006/relationships/hyperlink" Target="https://docs.google.com/document/d/1ggP_lQ5jeZSWTL2OP1rdgngt5sgbCC81/mobilebasic"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 Id="rId3" Type="http://schemas.openxmlformats.org/officeDocument/2006/relationships/hyperlink" Target="https://ucsd.libguides.com/c.php?g=1322935&amp;p=9734134" TargetMode="External"/><Relationship Id="rId4" Type="http://schemas.openxmlformats.org/officeDocument/2006/relationships/hyperlink" Target="https://aah.ucsd.edu/" TargetMode="External"/><Relationship Id="rId5" Type="http://schemas.openxmlformats.org/officeDocument/2006/relationships/hyperlink" Target="https://writinghub.ucsd.edu/" TargetMode="External"/><Relationship Id="rId6" Type="http://schemas.openxmlformats.org/officeDocument/2006/relationships/hyperlink" Target="https://library.ucsd.edu/visit/library-workshops/index.html" TargetMode="External"/><Relationship Id="rId7" Type="http://schemas.openxmlformats.org/officeDocument/2006/relationships/slide" Target="/ppt/slides/slide1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 Id="rId3" Type="http://schemas.openxmlformats.org/officeDocument/2006/relationships/hyperlink" Target="https://ucsd.libguides.com/c.php?g=1322935&amp;p=9734121"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 Id="rId3" Type="http://schemas.openxmlformats.org/officeDocument/2006/relationships/hyperlink" Target="https://unf.pressbooks.pub/chatgptinhighereducation/chapter/chapter-2/" TargetMode="External"/><Relationship Id="rId4" Type="http://schemas.openxmlformats.org/officeDocument/2006/relationships/hyperlink" Target="https://iapp.org/news/a/generative-ai-privacy-and-tech-perspectives/" TargetMode="External"/><Relationship Id="rId5" Type="http://schemas.openxmlformats.org/officeDocument/2006/relationships/hyperlink" Target="https://www.newsweek.com/how-avoid-privacy-data-security-risks-associated-ai-1817596" TargetMode="External"/><Relationship Id="rId6" Type="http://schemas.openxmlformats.org/officeDocument/2006/relationships/hyperlink" Target="https://www.washingtonpost.com/technology/2023/07/13/ftc-openai-chatgpt-sam-altman-lina-khan/" TargetMode="External"/><Relationship Id="rId7" Type="http://schemas.openxmlformats.org/officeDocument/2006/relationships/hyperlink" Target="https://www.insider.com/chatgpt-is-like-many-other-ai-models-rife-with-bias-2023-1#:~:text=Researchers%20use%20filters%20to%20prevent,people%20from%20certain%20minority%20backgrounds."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 Id="rId3" Type="http://schemas.openxmlformats.org/officeDocument/2006/relationships/hyperlink" Target="https://edte.ch/blog/2023/01/22/create-framework/?v=3a1ed7090bfa" TargetMode="External"/><Relationship Id="rId4" Type="http://schemas.openxmlformats.org/officeDocument/2006/relationships/image" Target="../media/image41.png"/><Relationship Id="rId5" Type="http://schemas.openxmlformats.org/officeDocument/2006/relationships/hyperlink" Target="https://unf.pressbooks.pub/chatgptinhighereducation/chapter/evaluating-chatgpt-generated-content/" TargetMode="External"/><Relationship Id="rId6" Type="http://schemas.openxmlformats.org/officeDocument/2006/relationships/image" Target="../media/image42.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 Id="rId3" Type="http://schemas.openxmlformats.org/officeDocument/2006/relationships/hyperlink" Target="https://oneusefulthing.substack.com/p/all-my-classes-suddenly-became-ai" TargetMode="External"/><Relationship Id="rId4" Type="http://schemas.openxmlformats.org/officeDocument/2006/relationships/hyperlink" Target="https://oneusefulthing.substack.com/p/the-practical-guide-to-using-ai-to"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 Id="rId3" Type="http://schemas.openxmlformats.org/officeDocument/2006/relationships/hyperlink" Target="https://www.oswego.edu/business/content/mohammad-tajvarpour"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 Id="rId3" Type="http://schemas.openxmlformats.org/officeDocument/2006/relationships/hyperlink" Target="https://ucsd.libguides.com/c.php?g=1322935&amp;p=9734134" TargetMode="External"/><Relationship Id="rId4" Type="http://schemas.openxmlformats.org/officeDocument/2006/relationships/hyperlink" Target="https://aah.ucsd.edu/" TargetMode="External"/><Relationship Id="rId5" Type="http://schemas.openxmlformats.org/officeDocument/2006/relationships/hyperlink" Target="https://writinghub.ucsd.edu/" TargetMode="External"/><Relationship Id="rId6" Type="http://schemas.openxmlformats.org/officeDocument/2006/relationships/hyperlink" Target="https://library.ucsd.edu/visit/library-workshops/index.html"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slide" Target="/ppt/slides/slide131.xml"/><Relationship Id="rId4" Type="http://schemas.openxmlformats.org/officeDocument/2006/relationships/slide" Target="/ppt/slides/slide163.xml"/><Relationship Id="rId5" Type="http://schemas.openxmlformats.org/officeDocument/2006/relationships/slide" Target="/ppt/slides/slide159.xml"/><Relationship Id="rId6" Type="http://schemas.openxmlformats.org/officeDocument/2006/relationships/slide" Target="/ppt/slides/slide12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bing.com/search?q=Bing+AI&amp;showconv=1" TargetMode="External"/><Relationship Id="rId4" Type="http://schemas.openxmlformats.org/officeDocument/2006/relationships/hyperlink" Target="https://docs.google.com/document/d/1rVz7exD3twCxagYowCSmOiV6si7_RlsvBjtWM9Ib_3g/edit?usp=sharing"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 Id="rId3" Type="http://schemas.openxmlformats.org/officeDocument/2006/relationships/hyperlink" Target="https://docs.google.com/document/d/1PSWUwmQlphdTtMxMcqB05MdaCTy7fp8JxOok3m315-Y/copy" TargetMode="External"/><Relationship Id="rId4" Type="http://schemas.openxmlformats.org/officeDocument/2006/relationships/hyperlink" Target="https://docs.google.com/document/d/123sUkrFsX1FiAqPcLB1CCt2YDoKfzItpTwg20xjAEZg/copy" TargetMode="External"/><Relationship Id="rId5" Type="http://schemas.openxmlformats.org/officeDocument/2006/relationships/hyperlink" Target="https://ucsd.libguides.com/AI" TargetMode="External"/><Relationship Id="rId6" Type="http://schemas.openxmlformats.org/officeDocument/2006/relationships/hyperlink" Target="https://drive.google.com/file/d/1a8hcWNvmmkJX5nVFQsDWthgZJFyfKn6Q/copy" TargetMode="Externa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 Id="rId3" Type="http://schemas.openxmlformats.org/officeDocument/2006/relationships/hyperlink" Target="https://courses.pepperdine.edu/access/content/user/cheard/Twine/Generative_AI_Syllabus_Statement.html" TargetMode="External"/><Relationship Id="rId4" Type="http://schemas.openxmlformats.org/officeDocument/2006/relationships/hyperlink" Target="https://hbsp.harvard.edu/inspiring-minds/why-all-our-classes-suddenly-became-ai-classes?cid=event%7Cwebinar%7Cchat-link-im-article-2023-06-01-webinar-how-chatgpt-and-ai-tools-maximize-learning%7Cnone%7Cwebinar%7Cattendee%7Cinspiring-minds-article%7Cjun2023" TargetMode="External"/><Relationship Id="rId5" Type="http://schemas.openxmlformats.org/officeDocument/2006/relationships/hyperlink" Target="https://en.wikipedia.org/wiki/Hallucination_(artificial_intelligence)" TargetMode="External"/><Relationship Id="rId6" Type="http://schemas.openxmlformats.org/officeDocument/2006/relationships/hyperlink" Target="https://www.open.edu.au/advice/insights/ethical-way-to-use-chatgpt-as-a-student" TargetMode="Externa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 Id="rId3" Type="http://schemas.openxmlformats.org/officeDocument/2006/relationships/slide" Target="/ppt/slides/slide131.xml"/><Relationship Id="rId4" Type="http://schemas.openxmlformats.org/officeDocument/2006/relationships/slide" Target="/ppt/slides/slide163.xml"/><Relationship Id="rId5" Type="http://schemas.openxmlformats.org/officeDocument/2006/relationships/slide" Target="/ppt/slides/slide159.xml"/><Relationship Id="rId6" Type="http://schemas.openxmlformats.org/officeDocument/2006/relationships/slide" Target="/ppt/slides/slide125.xml"/><Relationship Id="rId7" Type="http://schemas.openxmlformats.org/officeDocument/2006/relationships/slide" Target="/ppt/slides/slide16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 Id="rId3" Type="http://schemas.openxmlformats.org/officeDocument/2006/relationships/hyperlink" Target="https://hai.stanford.edu/news/ai-detectors-biased-against-non-native-english-writers" TargetMode="External"/><Relationship Id="rId4" Type="http://schemas.openxmlformats.org/officeDocument/2006/relationships/hyperlink" Target="https://arxiv.org/ftp/arxiv/papers/2306/2306.15666.pdf" TargetMode="External"/><Relationship Id="rId9" Type="http://schemas.openxmlformats.org/officeDocument/2006/relationships/hyperlink" Target="https://ucsd.libguides.com/c.php?g=1322935&amp;p=9734121" TargetMode="External"/><Relationship Id="rId5" Type="http://schemas.openxmlformats.org/officeDocument/2006/relationships/hyperlink" Target="https://help.openai.com/en/articles/8313351-how-can-educators-respond-to-students-presenting-ai-generated-content-as-their-own" TargetMode="External"/><Relationship Id="rId6" Type="http://schemas.openxmlformats.org/officeDocument/2006/relationships/hyperlink" Target="https://www.insidehighered.com/opinion/views/2023/09/07/what-students-said-about-spring-chatgpt-opinion?utm_source=Inside+Higher+Ed&amp;utm_campaign=3ae0327712-DNU_2021_COPY_02&amp;utm_medium=email&amp;utm_term=0_1fcbc04421-3ae0327712-197602885&amp;mc_cid=3ae0327712&amp;mc_eid=95d2953826" TargetMode="External"/><Relationship Id="rId7" Type="http://schemas.openxmlformats.org/officeDocument/2006/relationships/hyperlink" Target="https://canvas.sydney.edu.au/courses/51655" TargetMode="External"/><Relationship Id="rId8" Type="http://schemas.openxmlformats.org/officeDocument/2006/relationships/hyperlink" Target="https://libguides.tru.ca/artificialintelligence"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 Id="rId3" Type="http://schemas.openxmlformats.org/officeDocument/2006/relationships/hyperlink" Target="https://forms.gle/g47UA262ehPawctG9" TargetMode="External"/><Relationship Id="rId4" Type="http://schemas.openxmlformats.org/officeDocument/2006/relationships/hyperlink" Target="mailto:%20tbg@ucsd.edu" TargetMode="External"/><Relationship Id="rId5" Type="http://schemas.openxmlformats.org/officeDocument/2006/relationships/hyperlink" Target="mailto:%20engagedteaching@ucsd.edu" TargetMode="External"/><Relationship Id="rId6" Type="http://schemas.openxmlformats.org/officeDocument/2006/relationships/hyperlink" Target="mailto:%20chsharp@ucsd.edu" TargetMode="Externa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 Id="rId3" Type="http://schemas.openxmlformats.org/officeDocument/2006/relationships/slide" Target="/ppt/slid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bard.googl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educatorstechnology.com/2023/05/google-bard-vs-chatgpt-teachers-guid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cs.google.com/presentation/d/1miPTdRU8YN0JBc_zcLLr1KIhLxIkZu6xx1155zebXJo/edit?usp=sharing" TargetMode="External"/><Relationship Id="rId4" Type="http://schemas.openxmlformats.org/officeDocument/2006/relationships/hyperlink" Target="https://academicintegrity.ucsd.edu/about/staff/index.html" TargetMode="External"/><Relationship Id="rId5" Type="http://schemas.openxmlformats.org/officeDocument/2006/relationships/hyperlink" Target="http://creativecommons.org/licenses/by-nc-sa/4.0/?ref=chooser-v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bard.google.com/" TargetMode="External"/><Relationship Id="rId4" Type="http://schemas.openxmlformats.org/officeDocument/2006/relationships/hyperlink" Target="https://g.co/bard/share/37241752169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chat.openai.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chat.openai.com/" TargetMode="External"/><Relationship Id="rId4" Type="http://schemas.openxmlformats.org/officeDocument/2006/relationships/hyperlink" Target="https://chat.openai.com/share/9363ca00-662d-428d-afb4-c1d4b1d219d5" TargetMode="External"/><Relationship Id="rId5" Type="http://schemas.openxmlformats.org/officeDocument/2006/relationships/hyperlink" Target="https://libapps.s3.amazonaws.com/accounts/134507/images/347427183_785850792855509_2400065342502002526_n.jpg" TargetMode="External"/><Relationship Id="rId6" Type="http://schemas.openxmlformats.org/officeDocument/2006/relationships/hyperlink" Target="https://snapgptai.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claude.ai/" TargetMode="External"/><Relationship Id="rId4" Type="http://schemas.openxmlformats.org/officeDocument/2006/relationships/hyperlink" Target="https://consensus.app/" TargetMode="External"/><Relationship Id="rId9" Type="http://schemas.openxmlformats.org/officeDocument/2006/relationships/hyperlink" Target="https://www.paperbrain.study/" TargetMode="External"/><Relationship Id="rId5" Type="http://schemas.openxmlformats.org/officeDocument/2006/relationships/hyperlink" Target="https://www.futurepedia.io/tool/wolframalpha:-computational-intelligence" TargetMode="External"/><Relationship Id="rId6" Type="http://schemas.openxmlformats.org/officeDocument/2006/relationships/hyperlink" Target="https://www.futurepedia.io/tool/mathgptpro" TargetMode="External"/><Relationship Id="rId7" Type="http://schemas.openxmlformats.org/officeDocument/2006/relationships/hyperlink" Target="https://www.futurepedia.io/tool/humanta-ai" TargetMode="External"/><Relationship Id="rId8" Type="http://schemas.openxmlformats.org/officeDocument/2006/relationships/hyperlink" Target="https://www.futurepedia.io/tool/orygo-ai" TargetMode="External"/><Relationship Id="rId10" Type="http://schemas.openxmlformats.org/officeDocument/2006/relationships/hyperlink" Target="https://www.futurepedia.io/ai-tools/education-assista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slide" Target="/ppt/slides/slide9.xml"/><Relationship Id="rId4" Type="http://schemas.openxmlformats.org/officeDocument/2006/relationships/slide" Target="/ppt/slides/slide12.xml"/><Relationship Id="rId5" Type="http://schemas.openxmlformats.org/officeDocument/2006/relationships/slide" Target="/ppt/slides/slide46.xml"/><Relationship Id="rId6" Type="http://schemas.openxmlformats.org/officeDocument/2006/relationships/slide" Target="/ppt/slides/slide35.xml"/><Relationship Id="rId7" Type="http://schemas.openxmlformats.org/officeDocument/2006/relationships/slide" Target="/ppt/slides/slide43.xml"/><Relationship Id="rId8" Type="http://schemas.openxmlformats.org/officeDocument/2006/relationships/slide" Target="/ppt/slides/slide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tytonpartners.com/generative-ai-in-higher-education-from-fear-to-experimentation-embracing-ais-potential/" TargetMode="External"/><Relationship Id="rId4" Type="http://schemas.openxmlformats.org/officeDocument/2006/relationships/image" Target="../media/image13.png"/><Relationship Id="rId5" Type="http://schemas.openxmlformats.org/officeDocument/2006/relationships/hyperlink" Target="https://tytonpartners.com/generative-ai-in-higher-education-from-fear-to-experimentation-embracing-ais-potential/" TargetMode="External"/><Relationship Id="rId6"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tytonpartners.com/generative-ai-in-higher-education-from-fear-to-experimentation-embracing-ais-potential/" TargetMode="Externa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slide" Target="/ppt/slides/slide9.xml"/><Relationship Id="rId4" Type="http://schemas.openxmlformats.org/officeDocument/2006/relationships/slide" Target="/ppt/slides/slide12.xml"/><Relationship Id="rId5" Type="http://schemas.openxmlformats.org/officeDocument/2006/relationships/slide" Target="/ppt/slides/slide46.xml"/><Relationship Id="rId6" Type="http://schemas.openxmlformats.org/officeDocument/2006/relationships/slide" Target="/ppt/slides/slide35.xml"/><Relationship Id="rId7" Type="http://schemas.openxmlformats.org/officeDocument/2006/relationships/slide" Target="/ppt/slides/slide43.xml"/><Relationship Id="rId8" Type="http://schemas.openxmlformats.org/officeDocument/2006/relationships/slide" Target="/ppt/slid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articulateusercontent.com/rise/courses/MGwJ3gGM20H37B0Zeeu-OEIqbVnUyeEG/Hyyv2_UdiVR-cRzX-Awesome%2520ChatGPT%2520Prompts%2520_%2520This%2520repo%2520includes%2520ChatGPT%2520promt%2520curation%2520to%2520use%2520ChatGPT%2520better_.pdf" TargetMode="External"/><Relationship Id="rId4" Type="http://schemas.openxmlformats.org/officeDocument/2006/relationships/hyperlink" Target="https://www.businessinsider.com/how-to-disable-history-chatgpt-opt-out-training-ai-models-2023-4" TargetMode="External"/><Relationship Id="rId5" Type="http://schemas.openxmlformats.org/officeDocument/2006/relationships/hyperlink" Target="https://help.openai.com/en/articles/7730893-data-controls-faq"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teaching.unsw.edu.au/examples-learning-outcomes#:~:text=Examples%20of%20course%20learning%20outcomes&amp;text=plan%20and%20develop%20an%20independent,visual%2C%20verbal%20and%20written%20information." TargetMode="External"/><Relationship Id="rId4" Type="http://schemas.openxmlformats.org/officeDocument/2006/relationships/hyperlink" Target="https://chat.openai.com/share/ed426f8a-63e2-4651-8c14-113dcf2909da" TargetMode="External"/><Relationship Id="rId5" Type="http://schemas.openxmlformats.org/officeDocument/2006/relationships/hyperlink" Target="https://chat.openai.com/share/e7b76145-cbed-4603-b53a-3a829953444e" TargetMode="External"/><Relationship Id="rId6" Type="http://schemas.openxmlformats.org/officeDocument/2006/relationships/hyperlink" Target="https://chat.openai.com/share/b0d7bf2a-902c-4caf-b78b-fdaa9325c52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teaching.unsw.edu.au/examples-learning-outcomes#:~:text=Examples%20of%20course%20learning%20outcomes&amp;text=plan%20and%20develop%20an%20independent,visual%2C%20verbal%20and%20written%20information." TargetMode="External"/><Relationship Id="rId4" Type="http://schemas.openxmlformats.org/officeDocument/2006/relationships/hyperlink" Target="https://chat.openai.com/share/ccd23622-02e1-491c-8bd5-984a16958b48" TargetMode="External"/><Relationship Id="rId5" Type="http://schemas.openxmlformats.org/officeDocument/2006/relationships/hyperlink" Target="https://www.fastcompany.com/90834337/generative-ai-powerpoint-decks" TargetMode="External"/><Relationship Id="rId6" Type="http://schemas.openxmlformats.org/officeDocument/2006/relationships/hyperlink" Target="https://www.npr.org/2023/03/23/1165146797/it-takes-a-few-dollars-and-8-minutes-to-create-a-deepfake-and-thats-only-the-st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teaching.unsw.edu.au/examples-learning-outcomes#:~:text=Examples%20of%20course%20learning%20outcomes&amp;text=plan%20and%20develop%20an%20independent,visual%2C%20verbal%20and%20written%20information." TargetMode="External"/><Relationship Id="rId4" Type="http://schemas.openxmlformats.org/officeDocument/2006/relationships/hyperlink" Target="https://chat.openai.com/share/951184f0-b548-46fe-abb2-d288103c66df" TargetMode="External"/><Relationship Id="rId5" Type="http://schemas.openxmlformats.org/officeDocument/2006/relationships/hyperlink" Target="https://chat.openai.com/share/e3a973a1-953b-464c-8f47-45fb4d267a2c" TargetMode="External"/><Relationship Id="rId6" Type="http://schemas.openxmlformats.org/officeDocument/2006/relationships/hyperlink" Target="https://g.co/bard/share/029b2cdee92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6.xml"/><Relationship Id="rId5" Type="http://schemas.openxmlformats.org/officeDocument/2006/relationships/slide" Target="/ppt/slides/slide6.xml"/><Relationship Id="rId6" Type="http://schemas.openxmlformats.org/officeDocument/2006/relationships/slide" Target="/ppt/slides/slide6.xml"/><Relationship Id="rId7" Type="http://schemas.openxmlformats.org/officeDocument/2006/relationships/hyperlink" Target="https://forms.gle/g47UA262ehPawctG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slide" Target="/ppt/slides/slide9.xml"/><Relationship Id="rId4" Type="http://schemas.openxmlformats.org/officeDocument/2006/relationships/slide" Target="/ppt/slides/slide12.xml"/><Relationship Id="rId5" Type="http://schemas.openxmlformats.org/officeDocument/2006/relationships/slide" Target="/ppt/slides/slide46.xml"/><Relationship Id="rId6" Type="http://schemas.openxmlformats.org/officeDocument/2006/relationships/slide" Target="/ppt/slides/slide35.xml"/><Relationship Id="rId7" Type="http://schemas.openxmlformats.org/officeDocument/2006/relationships/slide" Target="/ppt/slides/slide43.xml"/><Relationship Id="rId8" Type="http://schemas.openxmlformats.org/officeDocument/2006/relationships/slide" Target="/ppt/slid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researchrabbit.ai/" TargetMode="External"/><Relationship Id="rId4" Type="http://schemas.openxmlformats.org/officeDocument/2006/relationships/image" Target="../media/image19.png"/><Relationship Id="rId5" Type="http://schemas.openxmlformats.org/officeDocument/2006/relationships/hyperlink" Target="https://elicit.org/" TargetMode="External"/><Relationship Id="rId6" Type="http://schemas.openxmlformats.org/officeDocument/2006/relationships/image" Target="../media/image17.png"/><Relationship Id="rId7" Type="http://schemas.openxmlformats.org/officeDocument/2006/relationships/hyperlink" Target="https://scite.ai/" TargetMode="External"/><Relationship Id="rId8"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eb.hypothes.is/" TargetMode="External"/><Relationship Id="rId4" Type="http://schemas.openxmlformats.org/officeDocument/2006/relationships/image" Target="../media/image18.png"/><Relationship Id="rId5" Type="http://schemas.openxmlformats.org/officeDocument/2006/relationships/hyperlink" Target="https://www.perusall.com/" TargetMode="External"/><Relationship Id="rId6"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slide" Target="/ppt/slides/slide9.xml"/><Relationship Id="rId4" Type="http://schemas.openxmlformats.org/officeDocument/2006/relationships/slide" Target="/ppt/slides/slide12.xml"/><Relationship Id="rId9" Type="http://schemas.openxmlformats.org/officeDocument/2006/relationships/slide" Target="/ppt/slides/slide47.xml"/><Relationship Id="rId5" Type="http://schemas.openxmlformats.org/officeDocument/2006/relationships/slide" Target="/ppt/slides/slide46.xml"/><Relationship Id="rId6" Type="http://schemas.openxmlformats.org/officeDocument/2006/relationships/slide" Target="/ppt/slides/slide35.xml"/><Relationship Id="rId7" Type="http://schemas.openxmlformats.org/officeDocument/2006/relationships/slide" Target="/ppt/slides/slide43.xml"/><Relationship Id="rId8" Type="http://schemas.openxmlformats.org/officeDocument/2006/relationships/slide" Target="/ppt/slides/slide30.xml"/></Relationships>
</file>

<file path=ppt/slides/_rels/slide46.xml.rels><?xml version="1.0" encoding="UTF-8" standalone="yes"?><Relationships xmlns="http://schemas.openxmlformats.org/package/2006/relationships"><Relationship Id="rId20" Type="http://schemas.openxmlformats.org/officeDocument/2006/relationships/hyperlink" Target="https://www.insidehighered.com/opinion/blogs/online-trending-now/2023/04/26/generative-ai-only-good-prompt-you-give-it?utm_source=Inside+Higher+Ed&amp;utm_campaign=3e49db3ca1-DNU_2021_COPY_04&amp;utm_medium=email&amp;utm_term=0_1fcbc04421-3e49db3ca1-197602885&amp;mc_cid=3e49db3ca1&amp;mc_eid=95d2953826" TargetMode="External"/><Relationship Id="rId22" Type="http://schemas.openxmlformats.org/officeDocument/2006/relationships/hyperlink" Target="https://www.aiforeducation.io/prompt-library" TargetMode="External"/><Relationship Id="rId21" Type="http://schemas.openxmlformats.org/officeDocument/2006/relationships/hyperlink" Target="https://fka.gumroad.com/l/art-of-chatgpt-prompting" TargetMode="External"/><Relationship Id="rId24" Type="http://schemas.openxmlformats.org/officeDocument/2006/relationships/hyperlink" Target="https://docs.google.com/document/d/1Lo4aeiWT4f5xhcsAbWAfQRITghBhcmFN2m-JEX5OkJA/edit" TargetMode="External"/><Relationship Id="rId23" Type="http://schemas.openxmlformats.org/officeDocument/2006/relationships/hyperlink" Target="https://umflintpd.pdx.catalog.canvaslms.com/browse/ode/courses/generative-ai-prompt-literacy" TargetMode="External"/><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unf.pressbooks.pub/chatgptinhighereducation/" TargetMode="External"/><Relationship Id="rId4" Type="http://schemas.openxmlformats.org/officeDocument/2006/relationships/hyperlink" Target="https://derekbruff.org/?p=3970" TargetMode="External"/><Relationship Id="rId9" Type="http://schemas.openxmlformats.org/officeDocument/2006/relationships/hyperlink" Target="https://www.jstor.org/stable/48720991" TargetMode="External"/><Relationship Id="rId5" Type="http://schemas.openxmlformats.org/officeDocument/2006/relationships/hyperlink" Target="https://www.chronicle.com/article/im-a-student-you-have-no-idea-how-much-were-using-chatgpt?sra=true&amp;cid=gen_sign_in" TargetMode="External"/><Relationship Id="rId6" Type="http://schemas.openxmlformats.org/officeDocument/2006/relationships/hyperlink" Target="https://www.insidehighered.com/news/tech-innovation/artificial-intelligence/2023/07/31/professors-craft-courses-chatgpt-chatgpt?utm_source=Inside+Higher+Ed&amp;utm_campaign=b0f5862ebc-DNU_2021_COPY_02&amp;utm_medium=email&amp;utm_term=0_1fcbc04421-b0f5862ebc-197602885&amp;mc_cid=b0f5862ebc&amp;mc_eid=95d2953826" TargetMode="External"/><Relationship Id="rId7" Type="http://schemas.openxmlformats.org/officeDocument/2006/relationships/hyperlink" Target="https://www.cbsnews.com/news/chatgpt-large-language-model-bias-60-minutes-2023-03-05/" TargetMode="External"/><Relationship Id="rId8" Type="http://schemas.openxmlformats.org/officeDocument/2006/relationships/hyperlink" Target="https://doi.org/10.37074/jalt.2023.6.1.9" TargetMode="External"/><Relationship Id="rId11" Type="http://schemas.openxmlformats.org/officeDocument/2006/relationships/hyperlink" Target="https://www.forbes.com/sites/bernardmarr/2023/07/24/the-difference-between-generative-ai-and-traditional-ai-an-easy-explanation-for-anyone/?sh=12cc72508adf" TargetMode="External"/><Relationship Id="rId10" Type="http://schemas.openxmlformats.org/officeDocument/2006/relationships/hyperlink" Target="https://arstechnica.com/information-technology/2023/04/why-ai-chatbots-are-the-ultimate-bs-machines-and-how-people-hope-to-fix-them/" TargetMode="External"/><Relationship Id="rId13" Type="http://schemas.openxmlformats.org/officeDocument/2006/relationships/hyperlink" Target="https://southpark.cc.com/episodes/8byci4/south-park-deep-learning-season-26-ep-4" TargetMode="External"/><Relationship Id="rId12" Type="http://schemas.openxmlformats.org/officeDocument/2006/relationships/hyperlink" Target="https://www.nytimes.com/interactive/2022/12/26/upshot/chatgpt-child-essays.html" TargetMode="External"/><Relationship Id="rId15" Type="http://schemas.openxmlformats.org/officeDocument/2006/relationships/hyperlink" Target="https://www.wired.com/story/review-ai-chatbots-bing-bard-chat-gpt/" TargetMode="External"/><Relationship Id="rId14" Type="http://schemas.openxmlformats.org/officeDocument/2006/relationships/hyperlink" Target="https://nicholas.carlini.com/writing/llm-forecast/" TargetMode="External"/><Relationship Id="rId17" Type="http://schemas.openxmlformats.org/officeDocument/2006/relationships/hyperlink" Target="https://course.elementsofai.com/" TargetMode="External"/><Relationship Id="rId16" Type="http://schemas.openxmlformats.org/officeDocument/2006/relationships/hyperlink" Target="https://avidopenaccess.org/resource/get-started-with-the-big-three-chatbots-chatgpt-bing-and-bard/" TargetMode="External"/><Relationship Id="rId19" Type="http://schemas.openxmlformats.org/officeDocument/2006/relationships/hyperlink" Target="https://unf.pressbooks.pub/chatgptinhighereducation/front-matter/introduction/" TargetMode="External"/><Relationship Id="rId18" Type="http://schemas.openxmlformats.org/officeDocument/2006/relationships/hyperlink" Target="https://www.w3schools.com/gen_ai/chatgpt-4/index.ph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8.xml"/><Relationship Id="rId5" Type="http://schemas.openxmlformats.org/officeDocument/2006/relationships/hyperlink" Target="https://docs.google.com/document/d/1fQq6js3yo7CqTcsVLgVy7F7Gdwypfz_IiodRiw7CS1k/copy" TargetMode="External"/><Relationship Id="rId6" Type="http://schemas.openxmlformats.org/officeDocument/2006/relationships/hyperlink" Target="https://docs.google.com/document/d/1fQq6js3yo7CqTcsVLgVy7F7Gdwypfz_IiodRiw7CS1k/copy" TargetMode="External"/><Relationship Id="rId7" Type="http://schemas.openxmlformats.org/officeDocument/2006/relationships/hyperlink" Target="https://docs.google.com/document/d/1sgb5MBA6wf-Zbi8QJbGMVGiBg-xo75d3-nIL8hKKoxc/copy" TargetMode="External"/><Relationship Id="rId8" Type="http://schemas.openxmlformats.org/officeDocument/2006/relationships/hyperlink" Target="https://docs.google.com/document/d/1sgb5MBA6wf-Zbi8QJbGMVGiBg-xo75d3-nIL8hKKoxc/copy" TargetMode="External"/><Relationship Id="rId11" Type="http://schemas.openxmlformats.org/officeDocument/2006/relationships/slide" Target="/ppt/slides/slide71.xml"/><Relationship Id="rId10" Type="http://schemas.openxmlformats.org/officeDocument/2006/relationships/slide" Target="/ppt/slides/slide48.xml"/><Relationship Id="rId13" Type="http://schemas.openxmlformats.org/officeDocument/2006/relationships/slide" Target="/ppt/slides/slide111.xml"/><Relationship Id="rId12" Type="http://schemas.openxmlformats.org/officeDocument/2006/relationships/slide" Target="/ppt/slides/slide71.xml"/><Relationship Id="rId15" Type="http://schemas.openxmlformats.org/officeDocument/2006/relationships/slide" Target="/ppt/slides/slide123.xml"/><Relationship Id="rId14" Type="http://schemas.openxmlformats.org/officeDocument/2006/relationships/slide" Target="/ppt/slides/slide111.xml"/><Relationship Id="rId16" Type="http://schemas.openxmlformats.org/officeDocument/2006/relationships/slide" Target="/ppt/slides/slide1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slide" Target="/ppt/slides/slide51.xml"/><Relationship Id="rId4" Type="http://schemas.openxmlformats.org/officeDocument/2006/relationships/slide" Target="/ppt/slides/slide69.xml"/><Relationship Id="rId5" Type="http://schemas.openxmlformats.org/officeDocument/2006/relationships/slide" Target="/ppt/slides/slide66.xml"/><Relationship Id="rId6" Type="http://schemas.openxmlformats.org/officeDocument/2006/relationships/slide" Target="/ppt/slides/slide56.xml"/></Relationships>
</file>

<file path=ppt/slides/_rels/slide5.xml.rels><?xml version="1.0" encoding="UTF-8" standalone="yes"?><Relationships xmlns="http://schemas.openxmlformats.org/package/2006/relationships"><Relationship Id="rId20" Type="http://schemas.openxmlformats.org/officeDocument/2006/relationships/slide" Target="/ppt/slides/slide109.xml"/><Relationship Id="rId22" Type="http://schemas.openxmlformats.org/officeDocument/2006/relationships/slide" Target="/ppt/slides/slide113.xml"/><Relationship Id="rId21" Type="http://schemas.openxmlformats.org/officeDocument/2006/relationships/slide" Target="/ppt/slides/slide111.xml"/><Relationship Id="rId24" Type="http://schemas.openxmlformats.org/officeDocument/2006/relationships/slide" Target="/ppt/slides/slide117.xml"/><Relationship Id="rId23" Type="http://schemas.openxmlformats.org/officeDocument/2006/relationships/slide" Target="/ppt/slides/slide115.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7.xml"/><Relationship Id="rId4" Type="http://schemas.openxmlformats.org/officeDocument/2006/relationships/slide" Target="/ppt/slides/slide9.xml"/><Relationship Id="rId9" Type="http://schemas.openxmlformats.org/officeDocument/2006/relationships/slide" Target="/ppt/slides/slide46.xml"/><Relationship Id="rId26" Type="http://schemas.openxmlformats.org/officeDocument/2006/relationships/slide" Target="/ppt/slides/slide121.xml"/><Relationship Id="rId25" Type="http://schemas.openxmlformats.org/officeDocument/2006/relationships/slide" Target="/ppt/slides/slide119.xml"/><Relationship Id="rId28" Type="http://schemas.openxmlformats.org/officeDocument/2006/relationships/slide" Target="/ppt/slides/slide125.xml"/><Relationship Id="rId27" Type="http://schemas.openxmlformats.org/officeDocument/2006/relationships/hyperlink" Target="https://docs.google.com/presentation/u/0/d/1NcDlwhWvFxfIGv4_eJ7IUfv-Uhw1_hpLmmEri5fgP8I/edit" TargetMode="External"/><Relationship Id="rId5" Type="http://schemas.openxmlformats.org/officeDocument/2006/relationships/slide" Target="/ppt/slides/slide12.xml"/><Relationship Id="rId6" Type="http://schemas.openxmlformats.org/officeDocument/2006/relationships/slide" Target="/ppt/slides/slide30.xml"/><Relationship Id="rId29" Type="http://schemas.openxmlformats.org/officeDocument/2006/relationships/slide" Target="/ppt/slides/slide131.xml"/><Relationship Id="rId7" Type="http://schemas.openxmlformats.org/officeDocument/2006/relationships/slide" Target="/ppt/slides/slide35.xml"/><Relationship Id="rId8" Type="http://schemas.openxmlformats.org/officeDocument/2006/relationships/slide" Target="/ppt/slides/slide42.xml"/><Relationship Id="rId31" Type="http://schemas.openxmlformats.org/officeDocument/2006/relationships/slide" Target="/ppt/slides/slide141.xml"/><Relationship Id="rId30" Type="http://schemas.openxmlformats.org/officeDocument/2006/relationships/slide" Target="/ppt/slides/slide133.xml"/><Relationship Id="rId11" Type="http://schemas.openxmlformats.org/officeDocument/2006/relationships/slide" Target="/ppt/slides/slide50.xml"/><Relationship Id="rId33" Type="http://schemas.openxmlformats.org/officeDocument/2006/relationships/slide" Target="/ppt/slides/slide159.xml"/><Relationship Id="rId10" Type="http://schemas.openxmlformats.org/officeDocument/2006/relationships/slide" Target="/ppt/slides/slide48.xml"/><Relationship Id="rId32" Type="http://schemas.openxmlformats.org/officeDocument/2006/relationships/slide" Target="/ppt/slides/slide150.xml"/><Relationship Id="rId13" Type="http://schemas.openxmlformats.org/officeDocument/2006/relationships/slide" Target="/ppt/slides/slide64.xml"/><Relationship Id="rId12" Type="http://schemas.openxmlformats.org/officeDocument/2006/relationships/slide" Target="/ppt/slides/slide56.xml"/><Relationship Id="rId34" Type="http://schemas.openxmlformats.org/officeDocument/2006/relationships/slide" Target="/ppt/slides/slide163.xml"/><Relationship Id="rId15" Type="http://schemas.openxmlformats.org/officeDocument/2006/relationships/slide" Target="/ppt/slides/slide71.xml"/><Relationship Id="rId14" Type="http://schemas.openxmlformats.org/officeDocument/2006/relationships/slide" Target="/ppt/slides/slide69.xml"/><Relationship Id="rId17" Type="http://schemas.openxmlformats.org/officeDocument/2006/relationships/slide" Target="/ppt/slides/slide80.xml"/><Relationship Id="rId16" Type="http://schemas.openxmlformats.org/officeDocument/2006/relationships/slide" Target="/ppt/slides/slide73.xml"/><Relationship Id="rId19" Type="http://schemas.openxmlformats.org/officeDocument/2006/relationships/slide" Target="/ppt/slides/slide95.xml"/><Relationship Id="rId18" Type="http://schemas.openxmlformats.org/officeDocument/2006/relationships/slide" Target="/ppt/slides/slide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youtube.com/watch?v=k3dGEJrYcNk" TargetMode="External"/><Relationship Id="rId4" Type="http://schemas.openxmlformats.org/officeDocument/2006/relationships/image" Target="../media/image2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www.ideaedu.org/Portals/0/Uploads/Documents/IDEA%20Papers/IDEA%20Papers/Idea_Paper_42.pdf" TargetMode="External"/><Relationship Id="rId4" Type="http://schemas.openxmlformats.org/officeDocument/2006/relationships/hyperlink" Target="https://www.ideaedu.org/Portals/0/Uploads/Documents/IDEA%20Papers/IDEA%20Papers/Idea_Paper_42.pdf" TargetMode="External"/><Relationship Id="rId5" Type="http://schemas.openxmlformats.org/officeDocument/2006/relationships/hyperlink" Target="https://www.ideaedu.org/Portals/0/Uploads/Documents/IDEA%20Papers/IDEA%20Papers/Idea_Paper_42.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www.ideaedu.org/Portals/0/Uploads/Documents/IDEA%20Papers/IDEA%20Papers/Idea_Paper_42.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slide" Target="/ppt/slides/slide51.xml"/><Relationship Id="rId4" Type="http://schemas.openxmlformats.org/officeDocument/2006/relationships/slide" Target="/ppt/slides/slide69.xml"/><Relationship Id="rId5" Type="http://schemas.openxmlformats.org/officeDocument/2006/relationships/slide" Target="/ppt/slides/slide66.xml"/><Relationship Id="rId6" Type="http://schemas.openxmlformats.org/officeDocument/2006/relationships/slide" Target="/ppt/slides/slide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learning.northeastern.edu/course-learning-outcome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hyperlink" Target="https://cft.vanderbilt.edu/guides-sub-pages/blooms-taxonomy/" TargetMode="External"/><Relationship Id="rId4" Type="http://schemas.openxmlformats.org/officeDocument/2006/relationships/hyperlink" Target="https://digitallearning.ucsd.edu/_files/blooms_verbs.pdf" TargetMode="External"/><Relationship Id="rId9" Type="http://schemas.openxmlformats.org/officeDocument/2006/relationships/hyperlink" Target="https://chat.openai.com/share/d64b6463-e705-477e-b79a-101f6255c33a" TargetMode="External"/><Relationship Id="rId5" Type="http://schemas.openxmlformats.org/officeDocument/2006/relationships/hyperlink" Target="https://www.coursemapguide.com/bloom-s-taxonomy" TargetMode="External"/><Relationship Id="rId6" Type="http://schemas.openxmlformats.org/officeDocument/2006/relationships/hyperlink" Target="https://chat.openai.com/share/2257106e-5d88-47e4-8b48-a74a42cb99cb" TargetMode="External"/><Relationship Id="rId7" Type="http://schemas.openxmlformats.org/officeDocument/2006/relationships/hyperlink" Target="https://chat.openai.com/share/a1b57b6b-3207-42d4-b221-b141b0ad297c" TargetMode="External"/><Relationship Id="rId8" Type="http://schemas.openxmlformats.org/officeDocument/2006/relationships/hyperlink" Target="https://chat.openai.com/share/669ca5b4-a0bc-432b-8cad-5ce7b7a1a284" TargetMode="External"/><Relationship Id="rId11" Type="http://schemas.openxmlformats.org/officeDocument/2006/relationships/hyperlink" Target="https://chat.openai.com/share/28392fdf-bb7f-4373-95f1-dddbb4404787" TargetMode="External"/><Relationship Id="rId10" Type="http://schemas.openxmlformats.org/officeDocument/2006/relationships/hyperlink" Target="https://chat.openai.com/share/7382c51d-4eee-47d3-b720-3c4346d4af36" TargetMode="External"/><Relationship Id="rId12" Type="http://schemas.openxmlformats.org/officeDocument/2006/relationships/image" Target="../media/image3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8.xml"/><Relationship Id="rId5" Type="http://schemas.openxmlformats.org/officeDocument/2006/relationships/hyperlink" Target="https://docs.google.com/document/d/1fQq6js3yo7CqTcsVLgVy7F7Gdwypfz_IiodRiw7CS1k/copy" TargetMode="External"/><Relationship Id="rId6" Type="http://schemas.openxmlformats.org/officeDocument/2006/relationships/hyperlink" Target="https://docs.google.com/document/d/1fQq6js3yo7CqTcsVLgVy7F7Gdwypfz_IiodRiw7CS1k/copy" TargetMode="External"/><Relationship Id="rId7" Type="http://schemas.openxmlformats.org/officeDocument/2006/relationships/hyperlink" Target="https://docs.google.com/document/d/1sgb5MBA6wf-Zbi8QJbGMVGiBg-xo75d3-nIL8hKKoxc/copy" TargetMode="External"/><Relationship Id="rId8" Type="http://schemas.openxmlformats.org/officeDocument/2006/relationships/hyperlink" Target="https://docs.google.com/document/d/1sgb5MBA6wf-Zbi8QJbGMVGiBg-xo75d3-nIL8hKKoxc/copy" TargetMode="External"/><Relationship Id="rId11" Type="http://schemas.openxmlformats.org/officeDocument/2006/relationships/slide" Target="/ppt/slides/slide48.xml"/><Relationship Id="rId10" Type="http://schemas.openxmlformats.org/officeDocument/2006/relationships/slide" Target="/ppt/slides/slide48.xml"/><Relationship Id="rId13" Type="http://schemas.openxmlformats.org/officeDocument/2006/relationships/slide" Target="/ppt/slides/slide71.xml"/><Relationship Id="rId12" Type="http://schemas.openxmlformats.org/officeDocument/2006/relationships/slide" Target="/ppt/slides/slide71.xml"/><Relationship Id="rId15" Type="http://schemas.openxmlformats.org/officeDocument/2006/relationships/slide" Target="/ppt/slides/slide111.xml"/><Relationship Id="rId14" Type="http://schemas.openxmlformats.org/officeDocument/2006/relationships/slide" Target="/ppt/slides/slide71.xml"/><Relationship Id="rId17" Type="http://schemas.openxmlformats.org/officeDocument/2006/relationships/slide" Target="/ppt/slides/slide123.xml"/><Relationship Id="rId16" Type="http://schemas.openxmlformats.org/officeDocument/2006/relationships/slide" Target="/ppt/slides/slide111.xml"/><Relationship Id="rId18" Type="http://schemas.openxmlformats.org/officeDocument/2006/relationships/slide" Target="/ppt/slides/slide1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slide" Target="/ppt/slides/slide51.xml"/><Relationship Id="rId4" Type="http://schemas.openxmlformats.org/officeDocument/2006/relationships/slide" Target="/ppt/slides/slide69.xml"/><Relationship Id="rId5" Type="http://schemas.openxmlformats.org/officeDocument/2006/relationships/slide" Target="/ppt/slides/slide66.xml"/><Relationship Id="rId6" Type="http://schemas.openxmlformats.org/officeDocument/2006/relationships/slide" Target="/ppt/slides/slide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hyperlink" Target="https://www.amazon.com/Classroom-Artificial-Intelligence-Education-Hitchhikers-ebook/dp/B0BVGV8GST" TargetMode="External"/><Relationship Id="rId4" Type="http://schemas.openxmlformats.org/officeDocument/2006/relationships/image" Target="../media/image2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5.png"/><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slide" Target="/ppt/slides/slide51.xml"/><Relationship Id="rId4" Type="http://schemas.openxmlformats.org/officeDocument/2006/relationships/slide" Target="/ppt/slides/slide69.xml"/><Relationship Id="rId5" Type="http://schemas.openxmlformats.org/officeDocument/2006/relationships/slide" Target="/ppt/slides/slide66.xml"/><Relationship Id="rId6" Type="http://schemas.openxmlformats.org/officeDocument/2006/relationships/slide" Target="/ppt/slides/slide56.xml"/><Relationship Id="rId7" Type="http://schemas.openxmlformats.org/officeDocument/2006/relationships/slide" Target="/ppt/slides/slide7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www.uky.edu/~rsand1/china2018/texts/Anderson-Krathwohl%20-%20A%20taxonomy%20for%20learning%20teaching%20and%20assessing.pdf" TargetMode="External"/><Relationship Id="rId4" Type="http://schemas.openxmlformats.org/officeDocument/2006/relationships/hyperlink" Target="https://www.chronicle.com/article/gpt-4-can-already-pass-freshman-year-at-harvard?utm_source=Iterable&amp;utm_medium=email&amp;utm_campaign=campaign_7383253_nl_Academe-Today_date_20230801&amp;cid=at&amp;sra=true" TargetMode="External"/><Relationship Id="rId9" Type="http://schemas.openxmlformats.org/officeDocument/2006/relationships/hyperlink" Target="https://elearn.sitehost.iu.edu/courses/tos/gen2/" TargetMode="External"/><Relationship Id="rId5" Type="http://schemas.openxmlformats.org/officeDocument/2006/relationships/hyperlink" Target="https://www.linkedin.com/pulse/bloom-grow-teaching-era-chatgpt-dirk-faber/" TargetMode="External"/><Relationship Id="rId6" Type="http://schemas.openxmlformats.org/officeDocument/2006/relationships/hyperlink" Target="https://www.timeshighereducation.com/campus/how-can-generative-ai-intersect-blooms-taxonomy" TargetMode="External"/><Relationship Id="rId7" Type="http://schemas.openxmlformats.org/officeDocument/2006/relationships/hyperlink" Target="https://poorvucenter.yale.edu/IntendedLearningOutcomes" TargetMode="External"/><Relationship Id="rId8" Type="http://schemas.openxmlformats.org/officeDocument/2006/relationships/hyperlink" Target="https://assessment.wisc.edu/student-learning-outcomes/writing-student-learning-outcom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8.xml"/><Relationship Id="rId5" Type="http://schemas.openxmlformats.org/officeDocument/2006/relationships/hyperlink" Target="https://docs.google.com/document/d/1fQq6js3yo7CqTcsVLgVy7F7Gdwypfz_IiodRiw7CS1k/copy" TargetMode="External"/><Relationship Id="rId6" Type="http://schemas.openxmlformats.org/officeDocument/2006/relationships/hyperlink" Target="https://docs.google.com/document/d/1fQq6js3yo7CqTcsVLgVy7F7Gdwypfz_IiodRiw7CS1k/copy" TargetMode="External"/><Relationship Id="rId7" Type="http://schemas.openxmlformats.org/officeDocument/2006/relationships/hyperlink" Target="https://docs.google.com/document/d/1sgb5MBA6wf-Zbi8QJbGMVGiBg-xo75d3-nIL8hKKoxc/copy" TargetMode="External"/><Relationship Id="rId8" Type="http://schemas.openxmlformats.org/officeDocument/2006/relationships/hyperlink" Target="https://docs.google.com/document/d/1sgb5MBA6wf-Zbi8QJbGMVGiBg-xo75d3-nIL8hKKoxc/copy" TargetMode="External"/><Relationship Id="rId11" Type="http://schemas.openxmlformats.org/officeDocument/2006/relationships/slide" Target="/ppt/slides/slide71.xml"/><Relationship Id="rId10" Type="http://schemas.openxmlformats.org/officeDocument/2006/relationships/slide" Target="/ppt/slides/slide48.xml"/><Relationship Id="rId13" Type="http://schemas.openxmlformats.org/officeDocument/2006/relationships/slide" Target="/ppt/slides/slide111.xml"/><Relationship Id="rId12" Type="http://schemas.openxmlformats.org/officeDocument/2006/relationships/slide" Target="/ppt/slides/slide71.xml"/><Relationship Id="rId15" Type="http://schemas.openxmlformats.org/officeDocument/2006/relationships/slide" Target="/ppt/slides/slide123.xml"/><Relationship Id="rId14" Type="http://schemas.openxmlformats.org/officeDocument/2006/relationships/slide" Target="/ppt/slides/slide111.xml"/><Relationship Id="rId16" Type="http://schemas.openxmlformats.org/officeDocument/2006/relationships/slide" Target="/ppt/slides/slide1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slide" Target="/ppt/slides/slide80.xml"/><Relationship Id="rId4" Type="http://schemas.openxmlformats.org/officeDocument/2006/relationships/slide" Target="/ppt/slides/slide109.xml"/><Relationship Id="rId5" Type="http://schemas.openxmlformats.org/officeDocument/2006/relationships/slide" Target="/ppt/slides/slide89.xml"/><Relationship Id="rId6" Type="http://schemas.openxmlformats.org/officeDocument/2006/relationships/slide" Target="/ppt/slides/slide95.xml"/><Relationship Id="rId7" Type="http://schemas.openxmlformats.org/officeDocument/2006/relationships/slide" Target="/ppt/slides/slide7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24.png"/><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hyperlink" Target="https://cft.vanderbilt.edu/guides-sub-pages/blooms-taxonomy/" TargetMode="External"/><Relationship Id="rId4" Type="http://schemas.openxmlformats.org/officeDocument/2006/relationships/hyperlink" Target="https://digitallearning.ucsd.edu/_files/blooms_verbs.pdf" TargetMode="External"/><Relationship Id="rId5" Type="http://schemas.openxmlformats.org/officeDocument/2006/relationships/hyperlink" Target="https://www.coursemapguide.com/bloom-s-taxonomy" TargetMode="External"/><Relationship Id="rId6" Type="http://schemas.openxmlformats.org/officeDocument/2006/relationships/slide" Target="/ppt/slides/slide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slide" Target="/ppt/slides/slide80.xml"/><Relationship Id="rId4" Type="http://schemas.openxmlformats.org/officeDocument/2006/relationships/slide" Target="/ppt/slides/slide109.xml"/><Relationship Id="rId5" Type="http://schemas.openxmlformats.org/officeDocument/2006/relationships/slide" Target="/ppt/slides/slide89.xml"/><Relationship Id="rId6" Type="http://schemas.openxmlformats.org/officeDocument/2006/relationships/slide" Target="/ppt/slides/slide95.xml"/><Relationship Id="rId7" Type="http://schemas.openxmlformats.org/officeDocument/2006/relationships/slide" Target="/ppt/slid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9.xml"/><Relationship Id="rId4" Type="http://schemas.openxmlformats.org/officeDocument/2006/relationships/slide" Target="/ppt/slides/slide12.xml"/><Relationship Id="rId5" Type="http://schemas.openxmlformats.org/officeDocument/2006/relationships/slide" Target="/ppt/slides/slide46.xml"/><Relationship Id="rId6" Type="http://schemas.openxmlformats.org/officeDocument/2006/relationships/slide" Target="/ppt/slides/slide35.xml"/><Relationship Id="rId7" Type="http://schemas.openxmlformats.org/officeDocument/2006/relationships/slide" Target="/ppt/slides/slide43.xml"/><Relationship Id="rId8" Type="http://schemas.openxmlformats.org/officeDocument/2006/relationships/slide" Target="/ppt/slides/slide3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www.washingtonpost.com/technology/2023/06/02/turnitin-ai-cheating-detector-accuracy/" TargetMode="External"/><Relationship Id="rId4" Type="http://schemas.openxmlformats.org/officeDocument/2006/relationships/hyperlink" Target="https://hai.stanford.edu/news/ai-detectors-biased-against-non-native-english-writers" TargetMode="External"/><Relationship Id="rId5" Type="http://schemas.openxmlformats.org/officeDocument/2006/relationships/hyperlink" Target="https://www.technologyreview.com/2023/07/07/1075982/ai-text-detection-tools-are-really-easy-to-fool/" TargetMode="External"/><Relationship Id="rId6" Type="http://schemas.openxmlformats.org/officeDocument/2006/relationships/hyperlink" Target="https://arxiv.org/ftp/arxiv/papers/2306/2306.15666.pdf" TargetMode="External"/><Relationship Id="rId7" Type="http://schemas.openxmlformats.org/officeDocument/2006/relationships/hyperlink" Target="https://arxiv.org/ftp/arxiv/papers/2306/2306.15666.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s://www.shrm.org/resourcesandtools/hr-topics/organizational-and-employee-development/pages/ai-is-changing-the-skills-employers-want-from-workers.aspx" TargetMode="Externa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www.chatpdf.com/" TargetMode="External"/><Relationship Id="rId4" Type="http://schemas.openxmlformats.org/officeDocument/2006/relationships/hyperlink" Target="https://quillbot.com/"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s://www.wcu.edu/learn/departments-schools-colleges/cas/humanities/history/histgrad/gradresources/history-exam-questions.aspx" TargetMode="External"/><Relationship Id="rId4" Type="http://schemas.openxmlformats.org/officeDocument/2006/relationships/image" Target="../media/image32.gi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www.dropbox.com/scl/fi/a0knbe4l5vdmpr9l2xsox/AI-resilience-tool-v3.0.png" TargetMode="External"/><Relationship Id="rId4" Type="http://schemas.openxmlformats.org/officeDocument/2006/relationships/image" Target="../media/image28.png"/><Relationship Id="rId5" Type="http://schemas.openxmlformats.org/officeDocument/2006/relationships/hyperlink" Target="https://www.youtube.com/watch?v=Hl2QsuFS4yI"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slide" Target="/ppt/slides/slide80.xml"/><Relationship Id="rId4" Type="http://schemas.openxmlformats.org/officeDocument/2006/relationships/slide" Target="/ppt/slides/slide109.xml"/><Relationship Id="rId5" Type="http://schemas.openxmlformats.org/officeDocument/2006/relationships/slide" Target="/ppt/slides/slide89.xml"/><Relationship Id="rId6" Type="http://schemas.openxmlformats.org/officeDocument/2006/relationships/slide" Target="/ppt/slides/slide95.xml"/><Relationship Id="rId7" Type="http://schemas.openxmlformats.org/officeDocument/2006/relationships/slide" Target="/ppt/slides/slide7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chat.openai.com/" TargetMode="External"/><Relationship Id="rId4" Type="http://schemas.openxmlformats.org/officeDocument/2006/relationships/hyperlink" Target="https://www.bing.com/search?q=Bing+AI&amp;showconv=1" TargetMode="External"/><Relationship Id="rId5" Type="http://schemas.openxmlformats.org/officeDocument/2006/relationships/hyperlink" Target="https://bard.google.com/" TargetMode="External"/><Relationship Id="rId6" Type="http://schemas.openxmlformats.org/officeDocument/2006/relationships/hyperlink" Target="https://github.com/features/copilot" TargetMode="External"/><Relationship Id="rId7" Type="http://schemas.openxmlformats.org/officeDocument/2006/relationships/hyperlink" Target="https://www.midjourney.com/app/" TargetMode="External"/><Relationship Id="rId8" Type="http://schemas.openxmlformats.org/officeDocument/2006/relationships/hyperlink" Target="https://openai.com/dall-e-2"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s://derekbruff.org/?p=4105" TargetMode="External"/><Relationship Id="rId4" Type="http://schemas.openxmlformats.org/officeDocument/2006/relationships/hyperlink" Target="https://derekbruff.org/?p=4105" TargetMode="External"/><Relationship Id="rId5" Type="http://schemas.openxmlformats.org/officeDocument/2006/relationships/hyperlink" Target="https://docs.google.com/document/d/1c3aBPBebHqiBVF5oJolFDQcI4aoDQlQ_O3H3yGenROs/edit#heading=h.b93h2n2j7a38" TargetMode="External"/><Relationship Id="rId6" Type="http://schemas.openxmlformats.org/officeDocument/2006/relationships/hyperlink" Target="https://derekbruff.org/?p=4105"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s://ro.uow.edu.au/cgi/viewcontent.cgi?article=3299&amp;context=jutlp" TargetMode="External"/><Relationship Id="rId4" Type="http://schemas.openxmlformats.org/officeDocument/2006/relationships/image" Target="../media/image3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29.png"/><Relationship Id="rId4" Type="http://schemas.openxmlformats.org/officeDocument/2006/relationships/image" Target="../media/image3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s://ro.uow.edu.au/cgi/viewcontent.cgi?article=3299&amp;context=jutlp"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slide" Target="/ppt/slides/slide80.xml"/><Relationship Id="rId4" Type="http://schemas.openxmlformats.org/officeDocument/2006/relationships/slide" Target="/ppt/slides/slide109.xml"/><Relationship Id="rId5" Type="http://schemas.openxmlformats.org/officeDocument/2006/relationships/slide" Target="/ppt/slides/slide89.xml"/><Relationship Id="rId6" Type="http://schemas.openxmlformats.org/officeDocument/2006/relationships/slide" Target="/ppt/slides/slide95.xml"/><Relationship Id="rId7" Type="http://schemas.openxmlformats.org/officeDocument/2006/relationships/slide" Target="/ppt/slides/slide7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hyperlink" Target="https://ecampus.oregonstate.edu/faculty/artificial-intelligence-tools/meaningful-learning/" TargetMode="External"/><Relationship Id="rId4" Type="http://schemas.openxmlformats.org/officeDocument/2006/relationships/image" Target="../media/image43.jpg"/><Relationship Id="rId5" Type="http://schemas.openxmlformats.org/officeDocument/2006/relationships/hyperlink" Target="https://ecampus.oregonstate.edu/faculty/artificial-intelligence-tools/meaningful-learning/" TargetMode="External"/><Relationship Id="rId6" Type="http://schemas.openxmlformats.org/officeDocument/2006/relationships/hyperlink" Target="https://ecampus.oregonstate.edu/faculty/artificial-intelligence-tools/meaningful-learning/" TargetMode="External"/><Relationship Id="rId7" Type="http://schemas.openxmlformats.org/officeDocument/2006/relationships/hyperlink" Target="https://ecampus.oregonstate.edu/faculty/artificial-intelligence-tools/meaningful-learning/"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s://jonfmueller.com/toolbox/" TargetMode="External"/><Relationship Id="rId4" Type="http://schemas.openxmlformats.org/officeDocument/2006/relationships/hyperlink" Target="https://le.unimelb.edu.au/news/articles/scaffolding-assignments-how-and-why" TargetMode="External"/><Relationship Id="rId5" Type="http://schemas.openxmlformats.org/officeDocument/2006/relationships/hyperlink" Target="https://www.perusall.com/" TargetMode="External"/><Relationship Id="rId6" Type="http://schemas.openxmlformats.org/officeDocument/2006/relationships/hyperlink" Target="https://web.hypothes.is/" TargetMode="External"/><Relationship Id="rId7" Type="http://schemas.openxmlformats.org/officeDocument/2006/relationships/hyperlink" Target="https://info.flip.com/en-us.html" TargetMode="External"/><Relationship Id="rId8" Type="http://schemas.openxmlformats.org/officeDocument/2006/relationships/slide" Target="/ppt/slides/slide1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 Id="rId3" Type="http://schemas.openxmlformats.org/officeDocument/2006/relationships/hyperlink" Target="https://jitp.commons.gc.cuny.edu/draftback-to-the-future-a-tool-for-writing-process-analysis/" TargetMode="External"/><Relationship Id="rId4" Type="http://schemas.openxmlformats.org/officeDocument/2006/relationships/slide" Target="/ppt/slides/slide78.xml"/><Relationship Id="rId5" Type="http://schemas.openxmlformats.org/officeDocument/2006/relationships/slide" Target="/ppt/slides/slide7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Crafting Your </a:t>
            </a:r>
            <a:endParaRPr/>
          </a:p>
          <a:p>
            <a:pPr indent="0" lvl="0" marL="0" rtl="0" algn="ctr">
              <a:spcBef>
                <a:spcPts val="0"/>
              </a:spcBef>
              <a:spcAft>
                <a:spcPts val="0"/>
              </a:spcAft>
              <a:buNone/>
            </a:pPr>
            <a:r>
              <a:rPr lang="en"/>
              <a:t>GenAI &amp; AI Policy: </a:t>
            </a:r>
            <a:endParaRPr/>
          </a:p>
          <a:p>
            <a:pPr indent="0" lvl="0" marL="0" rtl="0" algn="ctr">
              <a:spcBef>
                <a:spcPts val="0"/>
              </a:spcBef>
              <a:spcAft>
                <a:spcPts val="0"/>
              </a:spcAft>
              <a:buNone/>
            </a:pPr>
            <a:r>
              <a:rPr lang="en"/>
              <a:t>A Guide for Instructors</a:t>
            </a:r>
            <a:endParaRPr/>
          </a:p>
        </p:txBody>
      </p:sp>
      <p:sp>
        <p:nvSpPr>
          <p:cNvPr id="64" name="Google Shape;64;p14"/>
          <p:cNvSpPr txBox="1"/>
          <p:nvPr>
            <p:ph idx="1" type="subTitle"/>
          </p:nvPr>
        </p:nvSpPr>
        <p:spPr>
          <a:xfrm>
            <a:off x="311700" y="3778821"/>
            <a:ext cx="8520600" cy="15456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t>Prepared</a:t>
            </a:r>
            <a:r>
              <a:rPr lang="en"/>
              <a:t> by Tricia Bertram Gallant, Ph.D.</a:t>
            </a:r>
            <a:endParaRPr/>
          </a:p>
          <a:p>
            <a:pPr indent="0" lvl="0" marL="0" rtl="0" algn="ctr">
              <a:spcBef>
                <a:spcPts val="0"/>
              </a:spcBef>
              <a:spcAft>
                <a:spcPts val="0"/>
              </a:spcAft>
              <a:buNone/>
            </a:pPr>
            <a:r>
              <a:rPr lang="en"/>
              <a:t>Director, Academic Integrity &amp; Triton Testing</a:t>
            </a:r>
            <a:endParaRPr/>
          </a:p>
          <a:p>
            <a:pPr indent="0" lvl="0" marL="0" rtl="0" algn="ctr">
              <a:spcBef>
                <a:spcPts val="0"/>
              </a:spcBef>
              <a:spcAft>
                <a:spcPts val="0"/>
              </a:spcAft>
              <a:buNone/>
            </a:pPr>
            <a:r>
              <a:rPr lang="en"/>
              <a:t>UC San Diego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Fall 2023</a:t>
            </a:r>
            <a:endParaRPr/>
          </a:p>
          <a:p>
            <a:pPr indent="0" lvl="0" marL="0" rtl="0" algn="ctr">
              <a:spcBef>
                <a:spcPts val="0"/>
              </a:spcBef>
              <a:spcAft>
                <a:spcPts val="0"/>
              </a:spcAft>
              <a:buNone/>
            </a:pPr>
            <a:r>
              <a:rPr lang="en"/>
              <a:t>(last updated September 29, 2023)</a:t>
            </a:r>
            <a:endParaRPr/>
          </a:p>
        </p:txBody>
      </p:sp>
      <p:sp>
        <p:nvSpPr>
          <p:cNvPr id="65" name="Google Shape;65;p14"/>
          <p:cNvSpPr txBox="1"/>
          <p:nvPr/>
        </p:nvSpPr>
        <p:spPr>
          <a:xfrm>
            <a:off x="829900" y="5498825"/>
            <a:ext cx="782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Thank you to our colleagues in the Teaching &amp; Learning Commons for content and counsel. Thank you to the faculty who reviewed a draft of this and provided feedback.</a:t>
            </a:r>
            <a:endParaRPr/>
          </a:p>
        </p:txBody>
      </p:sp>
      <p:sp>
        <p:nvSpPr>
          <p:cNvPr id="66" name="Google Shape;66;p14"/>
          <p:cNvSpPr txBox="1"/>
          <p:nvPr/>
        </p:nvSpPr>
        <p:spPr>
          <a:xfrm>
            <a:off x="55750" y="38675"/>
            <a:ext cx="8910000" cy="38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D14500"/>
                </a:solidFill>
                <a:highlight>
                  <a:srgbClr val="FFFFFF"/>
                </a:highlight>
                <a:uFill>
                  <a:noFill/>
                </a:uFill>
                <a:hlinkClick r:id="rId3">
                  <a:extLst>
                    <a:ext uri="{A12FA001-AC4F-418D-AE19-62706E023703}">
                      <ahyp:hlinkClr val="tx"/>
                    </a:ext>
                  </a:extLst>
                </a:hlinkClick>
              </a:rPr>
              <a:t>Crafting Your GenAI &amp; AI Policy: A Guide for Instructors </a:t>
            </a:r>
            <a:r>
              <a:rPr lang="en" sz="1000">
                <a:solidFill>
                  <a:srgbClr val="333333"/>
                </a:solidFill>
                <a:highlight>
                  <a:srgbClr val="FFFFFF"/>
                </a:highlight>
              </a:rPr>
              <a:t>© 2023 by </a:t>
            </a:r>
            <a:r>
              <a:rPr lang="en" sz="1000">
                <a:solidFill>
                  <a:srgbClr val="D14500"/>
                </a:solidFill>
                <a:highlight>
                  <a:srgbClr val="FFFFFF"/>
                </a:highlight>
                <a:uFill>
                  <a:noFill/>
                </a:uFill>
                <a:hlinkClick r:id="rId4">
                  <a:extLst>
                    <a:ext uri="{A12FA001-AC4F-418D-AE19-62706E023703}">
                      <ahyp:hlinkClr val="tx"/>
                    </a:ext>
                  </a:extLst>
                </a:hlinkClick>
              </a:rPr>
              <a:t>Tricia Bertram Gallant, UC San Diego </a:t>
            </a:r>
            <a:r>
              <a:rPr lang="en" sz="1000">
                <a:solidFill>
                  <a:srgbClr val="333333"/>
                </a:solidFill>
                <a:highlight>
                  <a:srgbClr val="FFFFFF"/>
                </a:highlight>
              </a:rPr>
              <a:t>is licensed under </a:t>
            </a:r>
            <a:r>
              <a:rPr lang="en" sz="1000">
                <a:solidFill>
                  <a:srgbClr val="D14500"/>
                </a:solidFill>
                <a:highlight>
                  <a:srgbClr val="FFFFFF"/>
                </a:highlight>
                <a:uFill>
                  <a:noFill/>
                </a:uFill>
                <a:hlinkClick r:id="rId5">
                  <a:extLst>
                    <a:ext uri="{A12FA001-AC4F-418D-AE19-62706E023703}">
                      <ahyp:hlinkClr val="tx"/>
                    </a:ext>
                  </a:extLst>
                </a:hlinkClick>
              </a:rPr>
              <a:t>CC BY-NC-SA 4.0 </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298667"/>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Comparison of LLMs by </a:t>
            </a:r>
            <a:r>
              <a:rPr lang="en"/>
              <a:t>Ethan Mollick (Wharton School)</a:t>
            </a:r>
            <a:endParaRPr/>
          </a:p>
        </p:txBody>
      </p:sp>
      <p:pic>
        <p:nvPicPr>
          <p:cNvPr id="161" name="Google Shape;161;p23">
            <a:hlinkClick r:id="rId3"/>
          </p:cNvPr>
          <p:cNvPicPr preferRelativeResize="0"/>
          <p:nvPr/>
        </p:nvPicPr>
        <p:blipFill>
          <a:blip r:embed="rId4">
            <a:alphaModFix/>
          </a:blip>
          <a:stretch>
            <a:fillRect/>
          </a:stretch>
        </p:blipFill>
        <p:spPr>
          <a:xfrm>
            <a:off x="78550" y="806509"/>
            <a:ext cx="7793751" cy="4478942"/>
          </a:xfrm>
          <a:prstGeom prst="rect">
            <a:avLst/>
          </a:prstGeom>
          <a:noFill/>
          <a:ln>
            <a:noFill/>
          </a:ln>
        </p:spPr>
      </p:pic>
      <p:sp>
        <p:nvSpPr>
          <p:cNvPr id="162" name="Google Shape;162;p23"/>
          <p:cNvSpPr/>
          <p:nvPr/>
        </p:nvSpPr>
        <p:spPr>
          <a:xfrm>
            <a:off x="7497700" y="2766475"/>
            <a:ext cx="424800" cy="27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txBox="1"/>
          <p:nvPr/>
        </p:nvSpPr>
        <p:spPr>
          <a:xfrm>
            <a:off x="7872300" y="2716825"/>
            <a:ext cx="127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Best for writing</a:t>
            </a:r>
            <a:endParaRPr sz="1200"/>
          </a:p>
        </p:txBody>
      </p:sp>
      <p:sp>
        <p:nvSpPr>
          <p:cNvPr id="164" name="Google Shape;164;p23"/>
          <p:cNvSpPr/>
          <p:nvPr/>
        </p:nvSpPr>
        <p:spPr>
          <a:xfrm>
            <a:off x="7497650" y="4214775"/>
            <a:ext cx="424800" cy="27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txBox="1"/>
          <p:nvPr/>
        </p:nvSpPr>
        <p:spPr>
          <a:xfrm>
            <a:off x="7922500" y="4106283"/>
            <a:ext cx="127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Best for coming up with ideas, curating info</a:t>
            </a:r>
            <a:endParaRPr sz="1200"/>
          </a:p>
        </p:txBody>
      </p:sp>
      <p:sp>
        <p:nvSpPr>
          <p:cNvPr id="166" name="Google Shape;166;p23"/>
          <p:cNvSpPr txBox="1"/>
          <p:nvPr/>
        </p:nvSpPr>
        <p:spPr>
          <a:xfrm>
            <a:off x="7872300" y="3367383"/>
            <a:ext cx="127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Best for working with data</a:t>
            </a:r>
            <a:endParaRPr sz="1200"/>
          </a:p>
        </p:txBody>
      </p:sp>
      <p:sp>
        <p:nvSpPr>
          <p:cNvPr id="167" name="Google Shape;167;p23"/>
          <p:cNvSpPr/>
          <p:nvPr/>
        </p:nvSpPr>
        <p:spPr>
          <a:xfrm>
            <a:off x="7497700" y="3538200"/>
            <a:ext cx="374400" cy="27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txBox="1"/>
          <p:nvPr/>
        </p:nvSpPr>
        <p:spPr>
          <a:xfrm>
            <a:off x="189750" y="5176875"/>
            <a:ext cx="8764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This Guide is focused on 3 LLMs - ChatGPT, Bing &amp; Bard - in particular </a:t>
            </a:r>
            <a:r>
              <a:rPr lang="en"/>
              <a:t>because</a:t>
            </a:r>
            <a:r>
              <a:rPr lang="en"/>
              <a:t> they are the most used by students, are the most versatile across disciplines, and most familiar to the AI Office.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more about using LLMs for computer programming, read </a:t>
            </a:r>
            <a:r>
              <a:rPr lang="en" u="sng">
                <a:solidFill>
                  <a:schemeClr val="hlink"/>
                </a:solidFill>
                <a:hlinkClick r:id="rId5"/>
              </a:rPr>
              <a:t>Leo Porter’s (Associate Teaching Professor, CSE) new book</a:t>
            </a:r>
            <a:r>
              <a:rPr lang="en"/>
              <a: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13"/>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Tweak Assessments to Allow GenAI Use </a:t>
            </a:r>
            <a:endParaRPr/>
          </a:p>
        </p:txBody>
      </p:sp>
      <p:sp>
        <p:nvSpPr>
          <p:cNvPr id="932" name="Google Shape;932;p113"/>
          <p:cNvSpPr txBox="1"/>
          <p:nvPr>
            <p:ph idx="1" type="body"/>
          </p:nvPr>
        </p:nvSpPr>
        <p:spPr>
          <a:xfrm>
            <a:off x="375750" y="1481400"/>
            <a:ext cx="8520600" cy="4085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Writing Support</a:t>
            </a:r>
            <a:endParaRPr/>
          </a:p>
          <a:p>
            <a:pPr indent="-342900" lvl="0" marL="457200" rtl="0" algn="l">
              <a:spcBef>
                <a:spcPts val="0"/>
              </a:spcBef>
              <a:spcAft>
                <a:spcPts val="0"/>
              </a:spcAft>
              <a:buSzPts val="1800"/>
              <a:buAutoNum type="arabicPeriod"/>
            </a:pPr>
            <a:r>
              <a:rPr lang="en"/>
              <a:t>Research assistance</a:t>
            </a:r>
            <a:endParaRPr/>
          </a:p>
          <a:p>
            <a:pPr indent="-342900" lvl="0" marL="457200" rtl="0" algn="l">
              <a:spcBef>
                <a:spcPts val="0"/>
              </a:spcBef>
              <a:spcAft>
                <a:spcPts val="0"/>
              </a:spcAft>
              <a:buSzPts val="1800"/>
              <a:buAutoNum type="arabicPeriod"/>
            </a:pPr>
            <a:r>
              <a:rPr lang="en"/>
              <a:t>Language translation</a:t>
            </a:r>
            <a:endParaRPr/>
          </a:p>
          <a:p>
            <a:pPr indent="-342900" lvl="0" marL="457200" rtl="0" algn="l">
              <a:spcBef>
                <a:spcPts val="0"/>
              </a:spcBef>
              <a:spcAft>
                <a:spcPts val="0"/>
              </a:spcAft>
              <a:buSzPts val="1800"/>
              <a:buAutoNum type="arabicPeriod"/>
            </a:pPr>
            <a:r>
              <a:rPr lang="en"/>
              <a:t>Writing improvement</a:t>
            </a:r>
            <a:endParaRPr/>
          </a:p>
          <a:p>
            <a:pPr indent="-342900" lvl="0" marL="457200" rtl="0" algn="l">
              <a:spcBef>
                <a:spcPts val="0"/>
              </a:spcBef>
              <a:spcAft>
                <a:spcPts val="0"/>
              </a:spcAft>
              <a:buSzPts val="1800"/>
              <a:buAutoNum type="arabicPeriod"/>
            </a:pPr>
            <a:r>
              <a:rPr lang="en"/>
              <a:t>Writing assistance</a:t>
            </a:r>
            <a:endParaRPr/>
          </a:p>
          <a:p>
            <a:pPr indent="-317500" lvl="1" marL="914400" rtl="0" algn="l">
              <a:spcBef>
                <a:spcPts val="0"/>
              </a:spcBef>
              <a:spcAft>
                <a:spcPts val="0"/>
              </a:spcAft>
              <a:buSzPts val="1400"/>
              <a:buAutoNum type="alphaLcPeriod"/>
            </a:pPr>
            <a:r>
              <a:rPr lang="en" sz="1800" u="sng">
                <a:solidFill>
                  <a:schemeClr val="hlink"/>
                </a:solidFill>
                <a:hlinkClick r:id="rId3"/>
              </a:rPr>
              <a:t>Require students to use Lex, a GPT powered AI that enables students to show what was written by AI vs what they wrote.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See </a:t>
            </a:r>
            <a:r>
              <a:rPr lang="en" u="sng">
                <a:solidFill>
                  <a:schemeClr val="hlink"/>
                </a:solidFill>
                <a:hlinkClick r:id="rId4"/>
              </a:rPr>
              <a:t>Wakefield’s A.I. Tool Guidelines</a:t>
            </a:r>
            <a:r>
              <a:rPr lang="en"/>
              <a:t> for more ideas of ways students may be able to use AI Tools for academic work.</a:t>
            </a:r>
            <a:endParaRPr/>
          </a:p>
          <a:p>
            <a:pPr indent="0" lvl="0" marL="0" rtl="0" algn="l">
              <a:spcBef>
                <a:spcPts val="1200"/>
              </a:spcBef>
              <a:spcAft>
                <a:spcPts val="1200"/>
              </a:spcAft>
              <a:buNone/>
            </a:pPr>
            <a:r>
              <a:t/>
            </a:r>
            <a:endParaRPr/>
          </a:p>
        </p:txBody>
      </p:sp>
      <p:sp>
        <p:nvSpPr>
          <p:cNvPr id="933" name="Google Shape;933;p113"/>
          <p:cNvSpPr txBox="1"/>
          <p:nvPr/>
        </p:nvSpPr>
        <p:spPr>
          <a:xfrm>
            <a:off x="247650" y="5250325"/>
            <a:ext cx="864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https://unf.pressbooks.pub/chatgptinhighereducation/chapter/chapter-1/</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id="938" name="Google Shape;938;p114">
            <a:hlinkClick r:id="rId3"/>
          </p:cNvPr>
          <p:cNvPicPr preferRelativeResize="0"/>
          <p:nvPr/>
        </p:nvPicPr>
        <p:blipFill>
          <a:blip r:embed="rId4">
            <a:alphaModFix/>
          </a:blip>
          <a:stretch>
            <a:fillRect/>
          </a:stretch>
        </p:blipFill>
        <p:spPr>
          <a:xfrm>
            <a:off x="941150" y="1090604"/>
            <a:ext cx="7048500" cy="4676775"/>
          </a:xfrm>
          <a:prstGeom prst="rect">
            <a:avLst/>
          </a:prstGeom>
          <a:noFill/>
          <a:ln>
            <a:noFill/>
          </a:ln>
        </p:spPr>
      </p:pic>
      <p:sp>
        <p:nvSpPr>
          <p:cNvPr id="939" name="Google Shape;939;p114"/>
          <p:cNvSpPr txBox="1"/>
          <p:nvPr>
            <p:ph type="title"/>
          </p:nvPr>
        </p:nvSpPr>
        <p:spPr>
          <a:xfrm>
            <a:off x="500300" y="512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Using GenAI in the Research Process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pic>
        <p:nvPicPr>
          <p:cNvPr id="944" name="Google Shape;944;p115">
            <a:hlinkClick r:id="rId3"/>
          </p:cNvPr>
          <p:cNvPicPr preferRelativeResize="0"/>
          <p:nvPr/>
        </p:nvPicPr>
        <p:blipFill>
          <a:blip r:embed="rId4">
            <a:alphaModFix/>
          </a:blip>
          <a:stretch>
            <a:fillRect/>
          </a:stretch>
        </p:blipFill>
        <p:spPr>
          <a:xfrm>
            <a:off x="2448850" y="500075"/>
            <a:ext cx="6383449" cy="6357925"/>
          </a:xfrm>
          <a:prstGeom prst="rect">
            <a:avLst/>
          </a:prstGeom>
          <a:noFill/>
          <a:ln>
            <a:noFill/>
          </a:ln>
        </p:spPr>
      </p:pic>
      <p:sp>
        <p:nvSpPr>
          <p:cNvPr id="945" name="Google Shape;945;p115"/>
          <p:cNvSpPr txBox="1"/>
          <p:nvPr>
            <p:ph type="title"/>
          </p:nvPr>
        </p:nvSpPr>
        <p:spPr>
          <a:xfrm>
            <a:off x="311700" y="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Other Possible Uses of GenAI</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16"/>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a:t>
            </a:r>
            <a:r>
              <a:rPr lang="en"/>
              <a:t>Incorporate GenAI into the Assessment</a:t>
            </a:r>
            <a:endParaRPr/>
          </a:p>
        </p:txBody>
      </p:sp>
      <p:pic>
        <p:nvPicPr>
          <p:cNvPr id="951" name="Google Shape;951;p116">
            <a:hlinkClick r:id="rId3"/>
          </p:cNvPr>
          <p:cNvPicPr preferRelativeResize="0"/>
          <p:nvPr/>
        </p:nvPicPr>
        <p:blipFill>
          <a:blip r:embed="rId4">
            <a:alphaModFix/>
          </a:blip>
          <a:stretch>
            <a:fillRect/>
          </a:stretch>
        </p:blipFill>
        <p:spPr>
          <a:xfrm>
            <a:off x="1165350" y="1515167"/>
            <a:ext cx="5843846" cy="3820976"/>
          </a:xfrm>
          <a:prstGeom prst="rect">
            <a:avLst/>
          </a:prstGeom>
          <a:noFill/>
          <a:ln>
            <a:noFill/>
          </a:ln>
        </p:spPr>
      </p:pic>
      <p:sp>
        <p:nvSpPr>
          <p:cNvPr id="952" name="Google Shape;952;p116"/>
          <p:cNvSpPr txBox="1"/>
          <p:nvPr/>
        </p:nvSpPr>
        <p:spPr>
          <a:xfrm>
            <a:off x="7216350" y="2781500"/>
            <a:ext cx="1945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Click on the image to read the article that gives an assignment example using the PAIR framework, and for best practices in using this framework for incorporating GenAI into your assessment</a:t>
            </a:r>
            <a:endParaRPr/>
          </a:p>
        </p:txBody>
      </p:sp>
      <p:sp>
        <p:nvSpPr>
          <p:cNvPr id="953" name="Google Shape;953;p116"/>
          <p:cNvSpPr txBox="1"/>
          <p:nvPr/>
        </p:nvSpPr>
        <p:spPr>
          <a:xfrm>
            <a:off x="761925" y="5336150"/>
            <a:ext cx="782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See </a:t>
            </a:r>
            <a:r>
              <a:rPr lang="en" u="sng">
                <a:solidFill>
                  <a:schemeClr val="hlink"/>
                </a:solidFill>
                <a:hlinkClick r:id="rId5"/>
              </a:rPr>
              <a:t>Watkins’ Update Your Course Syllabus for ChatGPT </a:t>
            </a:r>
            <a:r>
              <a:rPr lang="en"/>
              <a:t>- Get Creative with Your Assignments for more ideas of how to incorporate GenAI into your class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graphicFrame>
        <p:nvGraphicFramePr>
          <p:cNvPr id="958" name="Google Shape;958;p117"/>
          <p:cNvGraphicFramePr/>
          <p:nvPr/>
        </p:nvGraphicFramePr>
        <p:xfrm>
          <a:off x="538007" y="690057"/>
          <a:ext cx="3000000" cy="3000000"/>
        </p:xfrm>
        <a:graphic>
          <a:graphicData uri="http://schemas.openxmlformats.org/drawingml/2006/table">
            <a:tbl>
              <a:tblPr bandRow="1" firstRow="1">
                <a:noFill/>
                <a:tableStyleId>{A1FD01D2-36AB-4677-A926-9AC525865CE1}</a:tableStyleId>
              </a:tblPr>
              <a:tblGrid>
                <a:gridCol w="1095825"/>
                <a:gridCol w="3807800"/>
                <a:gridCol w="3489100"/>
              </a:tblGrid>
              <a:tr h="3068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Bloom’s Level</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Example</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Updated Assessment with GenAI Use</a:t>
                      </a:r>
                      <a:endParaRPr sz="1200" u="none" cap="none" strike="noStrike">
                        <a:latin typeface="Calibri"/>
                        <a:ea typeface="Calibri"/>
                        <a:cs typeface="Calibri"/>
                        <a:sym typeface="Calibri"/>
                      </a:endParaRPr>
                    </a:p>
                  </a:txBody>
                  <a:tcPr marT="40350" marB="40350" marR="60525" marL="60525"/>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Create</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7F7F7F"/>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Develop and defend a policy brief informed by existing political phenomena.</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t/>
                      </a:r>
                      <a:endParaRPr sz="1200"/>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Evaluate</a:t>
                      </a:r>
                      <a:endParaRPr b="1" sz="1200" u="none" cap="none" strike="noStrike">
                        <a:solidFill>
                          <a:schemeClr val="dk1"/>
                        </a:solidFill>
                        <a:latin typeface="Calibri"/>
                        <a:ea typeface="Calibri"/>
                        <a:cs typeface="Calibri"/>
                        <a:sym typeface="Calibri"/>
                      </a:endParaRPr>
                    </a:p>
                  </a:txBody>
                  <a:tcPr marT="40350" marB="40350" marR="60525" marL="60525" anchor="ctr">
                    <a:solidFill>
                      <a:schemeClr val="accent2"/>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Assess an existing political institution and recommend evidence-based modifications to improve democratic governance.  </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t/>
                      </a:r>
                      <a:endParaRPr sz="1200"/>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Analyze</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013094"/>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Compare and contrast different forms of government and the significant historical figures represented with each regime. </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t/>
                      </a:r>
                      <a:endParaRPr sz="1200"/>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Apply</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5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Write an argument supporting a political party platform and integrate relevant evidence from the texts.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rPr lang="en" sz="1200"/>
                        <a:t>Prompt a GenAI tool to take on a particular political party platform. You assume one that is in opposition. (E.g., pro-life versus women’s choice). Tell the tool that you are going to debate - you go first. Go at least 5 rounds with the tool. Review the debate, critique the tool’s arguments, and write up your reflection on the experience. Turn in the chat history, along with your write-up. (Bloom’s Level = Apply, Analyze &amp; Evaluate)</a:t>
                      </a:r>
                      <a:endParaRPr sz="1200"/>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Understand</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F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Explain contrasting political theories from different vantage points.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t/>
                      </a:r>
                      <a:endParaRPr sz="1200"/>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a:solidFill>
                            <a:schemeClr val="lt1"/>
                          </a:solidFill>
                          <a:latin typeface="Calibri"/>
                          <a:ea typeface="Calibri"/>
                          <a:cs typeface="Calibri"/>
                          <a:sym typeface="Calibri"/>
                        </a:rPr>
                        <a:t>Remember</a:t>
                      </a:r>
                      <a:endParaRPr b="1" sz="1200" u="none" cap="none">
                        <a:solidFill>
                          <a:schemeClr val="lt1"/>
                        </a:solidFill>
                        <a:latin typeface="Calibri"/>
                        <a:ea typeface="Calibri"/>
                        <a:cs typeface="Calibri"/>
                        <a:sym typeface="Calibri"/>
                      </a:endParaRPr>
                    </a:p>
                  </a:txBody>
                  <a:tcPr marT="40350" marB="40350" marR="60525" marL="60525" anchor="ctr">
                    <a:solidFill>
                      <a:srgbClr val="7030A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a:latin typeface="Calibri"/>
                          <a:ea typeface="Calibri"/>
                          <a:cs typeface="Calibri"/>
                          <a:sym typeface="Calibri"/>
                        </a:rPr>
                        <a:t>Define relevant vocabulary for international affairs discourse.</a:t>
                      </a:r>
                      <a:endParaRPr b="0" sz="1200" u="none" cap="non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a:t>Use GenAI tool to generate the relevant vocabulary. Critique the list according to what you’ve learned in class; make corrections as needed. Come to class prepared to use this vocabulary when you have a small group discussion about a current international issue. Submit your list, your critique, and notes and reflection of the </a:t>
                      </a:r>
                      <a:r>
                        <a:rPr lang="en" sz="1200"/>
                        <a:t>group’s discussion </a:t>
                      </a:r>
                      <a:r>
                        <a:rPr lang="en" sz="1200"/>
                        <a:t>(Bloom’s Level = Apply and Evaluate)</a:t>
                      </a:r>
                      <a:endParaRPr sz="1200" u="none" cap="none">
                        <a:solidFill>
                          <a:schemeClr val="dk1"/>
                        </a:solidFill>
                        <a:latin typeface="Calibri"/>
                        <a:ea typeface="Calibri"/>
                        <a:cs typeface="Calibri"/>
                        <a:sym typeface="Calibri"/>
                      </a:endParaRPr>
                    </a:p>
                  </a:txBody>
                  <a:tcPr marT="40350" marB="40350" marR="60525" marL="60525" anchor="ctr"/>
                </a:tc>
              </a:tr>
            </a:tbl>
          </a:graphicData>
        </a:graphic>
      </p:graphicFrame>
      <p:sp>
        <p:nvSpPr>
          <p:cNvPr id="959" name="Google Shape;959;p117"/>
          <p:cNvSpPr txBox="1"/>
          <p:nvPr>
            <p:ph type="title"/>
          </p:nvPr>
        </p:nvSpPr>
        <p:spPr>
          <a:xfrm>
            <a:off x="791027" y="180689"/>
            <a:ext cx="7886700" cy="563700"/>
          </a:xfrm>
          <a:prstGeom prst="rect">
            <a:avLst/>
          </a:prstGeom>
          <a:noFill/>
          <a:ln>
            <a:noFill/>
          </a:ln>
        </p:spPr>
        <p:txBody>
          <a:bodyPr anchorCtr="0" anchor="ctr" bIns="33600" lIns="67225" spcFirstLastPara="1" rIns="67225" wrap="square" tIns="33600">
            <a:normAutofit/>
          </a:bodyPr>
          <a:lstStyle/>
          <a:p>
            <a:pPr indent="0" lvl="0" marL="0" rtl="0" algn="ctr">
              <a:lnSpc>
                <a:spcPct val="90000"/>
              </a:lnSpc>
              <a:spcBef>
                <a:spcPts val="0"/>
              </a:spcBef>
              <a:spcAft>
                <a:spcPts val="0"/>
              </a:spcAft>
              <a:buClr>
                <a:schemeClr val="dk1"/>
              </a:buClr>
              <a:buSzPts val="1300"/>
              <a:buNone/>
            </a:pPr>
            <a:r>
              <a:rPr lang="en"/>
              <a:t>Updated Assessments with GenAI Use</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18"/>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Rec</a:t>
            </a:r>
            <a:r>
              <a:rPr lang="en"/>
              <a:t>onsider the Grading Structure</a:t>
            </a:r>
            <a:endParaRPr/>
          </a:p>
        </p:txBody>
      </p:sp>
      <p:sp>
        <p:nvSpPr>
          <p:cNvPr id="965" name="Google Shape;965;p118"/>
          <p:cNvSpPr txBox="1"/>
          <p:nvPr>
            <p:ph idx="1" type="body"/>
          </p:nvPr>
        </p:nvSpPr>
        <p:spPr>
          <a:xfrm>
            <a:off x="311700" y="2048848"/>
            <a:ext cx="8520600" cy="3667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For any assessment that is not secure, change it from a summative to formative assessment</a:t>
            </a:r>
            <a:endParaRPr/>
          </a:p>
          <a:p>
            <a:pPr indent="-317500" lvl="1" marL="914400" rtl="0" algn="l">
              <a:spcBef>
                <a:spcPts val="0"/>
              </a:spcBef>
              <a:spcAft>
                <a:spcPts val="0"/>
              </a:spcAft>
              <a:buSzPts val="1400"/>
              <a:buChar char="○"/>
            </a:pPr>
            <a:r>
              <a:rPr lang="en"/>
              <a:t>Focus is on </a:t>
            </a:r>
            <a:r>
              <a:rPr lang="en" u="sng">
                <a:solidFill>
                  <a:schemeClr val="hlink"/>
                </a:solidFill>
                <a:hlinkClick r:id="rId3"/>
              </a:rPr>
              <a:t>giving feedback to </a:t>
            </a:r>
            <a:r>
              <a:rPr lang="en" u="sng">
                <a:solidFill>
                  <a:schemeClr val="hlink"/>
                </a:solidFill>
                <a:hlinkClick r:id="rId4"/>
              </a:rPr>
              <a:t>facilitate</a:t>
            </a:r>
            <a:r>
              <a:rPr lang="en" u="sng">
                <a:solidFill>
                  <a:schemeClr val="hlink"/>
                </a:solidFill>
                <a:hlinkClick r:id="rId5"/>
              </a:rPr>
              <a:t> and improve learning</a:t>
            </a:r>
            <a:endParaRPr/>
          </a:p>
          <a:p>
            <a:pPr indent="-317500" lvl="1" marL="914400" rtl="0" algn="l">
              <a:spcBef>
                <a:spcPts val="0"/>
              </a:spcBef>
              <a:spcAft>
                <a:spcPts val="0"/>
              </a:spcAft>
              <a:buSzPts val="1400"/>
              <a:buChar char="○"/>
            </a:pPr>
            <a:r>
              <a:rPr lang="en"/>
              <a:t>Remove or reduce grades for those assessments</a:t>
            </a:r>
            <a:endParaRPr/>
          </a:p>
          <a:p>
            <a:pPr indent="-342900" lvl="0" marL="457200" rtl="0" algn="l">
              <a:spcBef>
                <a:spcPts val="0"/>
              </a:spcBef>
              <a:spcAft>
                <a:spcPts val="0"/>
              </a:spcAft>
              <a:buSzPts val="1800"/>
              <a:buChar char="●"/>
            </a:pPr>
            <a:r>
              <a:rPr lang="en"/>
              <a:t>Develop </a:t>
            </a:r>
            <a:r>
              <a:rPr lang="en" u="sng">
                <a:solidFill>
                  <a:schemeClr val="hlink"/>
                </a:solidFill>
                <a:hlinkClick r:id="rId6"/>
              </a:rPr>
              <a:t>Assessment Rubrics</a:t>
            </a:r>
            <a:r>
              <a:rPr lang="en"/>
              <a:t> </a:t>
            </a:r>
            <a:endParaRPr/>
          </a:p>
          <a:p>
            <a:pPr indent="-317500" lvl="1" marL="914400" rtl="0" algn="l">
              <a:spcBef>
                <a:spcPts val="0"/>
              </a:spcBef>
              <a:spcAft>
                <a:spcPts val="0"/>
              </a:spcAft>
              <a:buSzPts val="1400"/>
              <a:buChar char="○"/>
            </a:pPr>
            <a:r>
              <a:rPr lang="en" sz="1600">
                <a:solidFill>
                  <a:srgbClr val="424242"/>
                </a:solidFill>
              </a:rPr>
              <a:t>Rubrics communicate expectations for mastery the intended learning outcomes</a:t>
            </a:r>
            <a:endParaRPr sz="1600">
              <a:solidFill>
                <a:srgbClr val="424242"/>
              </a:solidFill>
            </a:endParaRPr>
          </a:p>
          <a:p>
            <a:pPr indent="-330200" lvl="1" marL="914400" rtl="0" algn="l">
              <a:lnSpc>
                <a:spcPct val="100000"/>
              </a:lnSpc>
              <a:spcBef>
                <a:spcPts val="0"/>
              </a:spcBef>
              <a:spcAft>
                <a:spcPts val="0"/>
              </a:spcAft>
              <a:buClr>
                <a:srgbClr val="424242"/>
              </a:buClr>
              <a:buSzPts val="1600"/>
              <a:buChar char="○"/>
            </a:pPr>
            <a:r>
              <a:rPr lang="en" sz="1600">
                <a:solidFill>
                  <a:srgbClr val="424242"/>
                </a:solidFill>
              </a:rPr>
              <a:t>Share with students ahead of assessment completion - help students focus on the learning</a:t>
            </a:r>
            <a:endParaRPr sz="1600">
              <a:solidFill>
                <a:srgbClr val="424242"/>
              </a:solidFill>
            </a:endParaRPr>
          </a:p>
          <a:p>
            <a:pPr indent="-330200" lvl="1" marL="914400" rtl="0" algn="l">
              <a:lnSpc>
                <a:spcPct val="100000"/>
              </a:lnSpc>
              <a:spcBef>
                <a:spcPts val="0"/>
              </a:spcBef>
              <a:spcAft>
                <a:spcPts val="0"/>
              </a:spcAft>
              <a:buClr>
                <a:srgbClr val="424242"/>
              </a:buClr>
              <a:buSzPts val="1600"/>
              <a:buChar char="○"/>
            </a:pPr>
            <a:r>
              <a:rPr lang="en" sz="1600">
                <a:solidFill>
                  <a:srgbClr val="424242"/>
                </a:solidFill>
              </a:rPr>
              <a:t>Used to evaluate the level of mastery after the assessment is completed</a:t>
            </a:r>
            <a:endParaRPr/>
          </a:p>
          <a:p>
            <a:pPr indent="-317500" lvl="2" marL="1371600" rtl="0" algn="l">
              <a:spcBef>
                <a:spcPts val="0"/>
              </a:spcBef>
              <a:spcAft>
                <a:spcPts val="0"/>
              </a:spcAft>
              <a:buSzPts val="1400"/>
              <a:buChar char="■"/>
            </a:pPr>
            <a:r>
              <a:rPr lang="en"/>
              <a:t>Holistic Rubrics for formative assessments</a:t>
            </a:r>
            <a:endParaRPr/>
          </a:p>
          <a:p>
            <a:pPr indent="-317500" lvl="2" marL="1371600" rtl="0" algn="l">
              <a:spcBef>
                <a:spcPts val="0"/>
              </a:spcBef>
              <a:spcAft>
                <a:spcPts val="0"/>
              </a:spcAft>
              <a:buSzPts val="1400"/>
              <a:buChar char="■"/>
            </a:pPr>
            <a:r>
              <a:rPr lang="en"/>
              <a:t>Analytic Rubrics for summative assessments</a:t>
            </a:r>
            <a:endParaRPr/>
          </a:p>
          <a:p>
            <a:pPr indent="-342900" lvl="0" marL="457200" rtl="0" algn="l">
              <a:spcBef>
                <a:spcPts val="0"/>
              </a:spcBef>
              <a:spcAft>
                <a:spcPts val="0"/>
              </a:spcAft>
              <a:buSzPts val="1800"/>
              <a:buChar char="●"/>
            </a:pPr>
            <a:r>
              <a:rPr lang="en"/>
              <a:t>Raise the bar on levels of mastery</a:t>
            </a:r>
            <a:endParaRPr/>
          </a:p>
          <a:p>
            <a:pPr indent="-317500" lvl="1" marL="914400" rtl="0" algn="l">
              <a:spcBef>
                <a:spcPts val="0"/>
              </a:spcBef>
              <a:spcAft>
                <a:spcPts val="0"/>
              </a:spcAft>
              <a:buSzPts val="1400"/>
              <a:buChar char="○"/>
            </a:pPr>
            <a:r>
              <a:rPr lang="en"/>
              <a:t>If GenAI can generate a C or B level paper, than change the rubric to require more from students than what a machine can do</a:t>
            </a:r>
            <a:endParaRPr/>
          </a:p>
        </p:txBody>
      </p:sp>
      <p:sp>
        <p:nvSpPr>
          <p:cNvPr id="966" name="Google Shape;966;p118"/>
          <p:cNvSpPr txBox="1"/>
          <p:nvPr/>
        </p:nvSpPr>
        <p:spPr>
          <a:xfrm>
            <a:off x="78000" y="5555142"/>
            <a:ext cx="898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https://unf.pressbooks.pub/chatgptinhighereducation/chapter/enhancing-teaching-and-learning/#rubrics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19"/>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Need Help </a:t>
            </a:r>
            <a:r>
              <a:rPr lang="en"/>
              <a:t>Creating Rubrics?</a:t>
            </a:r>
            <a:endParaRPr/>
          </a:p>
        </p:txBody>
      </p:sp>
      <p:grpSp>
        <p:nvGrpSpPr>
          <p:cNvPr id="972" name="Google Shape;972;p119"/>
          <p:cNvGrpSpPr/>
          <p:nvPr/>
        </p:nvGrpSpPr>
        <p:grpSpPr>
          <a:xfrm>
            <a:off x="0" y="2107975"/>
            <a:ext cx="4724805" cy="3551975"/>
            <a:chOff x="4253625" y="2257325"/>
            <a:chExt cx="4724805" cy="3551975"/>
          </a:xfrm>
        </p:grpSpPr>
        <p:sp>
          <p:nvSpPr>
            <p:cNvPr id="973" name="Google Shape;973;p119"/>
            <p:cNvSpPr txBox="1"/>
            <p:nvPr/>
          </p:nvSpPr>
          <p:spPr>
            <a:xfrm>
              <a:off x="4253625" y="2257325"/>
              <a:ext cx="4665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u="sng">
                  <a:solidFill>
                    <a:schemeClr val="hlink"/>
                  </a:solidFill>
                  <a:hlinkClick r:id="rId3"/>
                </a:rPr>
                <a:t>Use this handy Guide from the Commons</a:t>
              </a:r>
              <a:endParaRPr sz="1900"/>
            </a:p>
          </p:txBody>
        </p:sp>
        <p:pic>
          <p:nvPicPr>
            <p:cNvPr id="974" name="Google Shape;974;p119"/>
            <p:cNvPicPr preferRelativeResize="0"/>
            <p:nvPr/>
          </p:nvPicPr>
          <p:blipFill>
            <a:blip r:embed="rId4">
              <a:alphaModFix/>
            </a:blip>
            <a:stretch>
              <a:fillRect/>
            </a:stretch>
          </p:blipFill>
          <p:spPr>
            <a:xfrm>
              <a:off x="4253625" y="2734325"/>
              <a:ext cx="4724805" cy="3074975"/>
            </a:xfrm>
            <a:prstGeom prst="rect">
              <a:avLst/>
            </a:prstGeom>
            <a:noFill/>
            <a:ln>
              <a:noFill/>
            </a:ln>
          </p:spPr>
        </p:pic>
      </p:grpSp>
      <p:grpSp>
        <p:nvGrpSpPr>
          <p:cNvPr id="975" name="Google Shape;975;p119"/>
          <p:cNvGrpSpPr/>
          <p:nvPr/>
        </p:nvGrpSpPr>
        <p:grpSpPr>
          <a:xfrm>
            <a:off x="4883621" y="2107979"/>
            <a:ext cx="4260389" cy="3312485"/>
            <a:chOff x="125225" y="4173325"/>
            <a:chExt cx="3948827" cy="2752376"/>
          </a:xfrm>
        </p:grpSpPr>
        <p:sp>
          <p:nvSpPr>
            <p:cNvPr id="976" name="Google Shape;976;p119"/>
            <p:cNvSpPr txBox="1"/>
            <p:nvPr/>
          </p:nvSpPr>
          <p:spPr>
            <a:xfrm>
              <a:off x="801225" y="4173325"/>
              <a:ext cx="2731200" cy="39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u="sng">
                  <a:solidFill>
                    <a:schemeClr val="accent5"/>
                  </a:solidFill>
                  <a:hlinkClick r:id="rId5">
                    <a:extLst>
                      <a:ext uri="{A12FA001-AC4F-418D-AE19-62706E023703}">
                        <ahyp:hlinkClr val="tx"/>
                      </a:ext>
                    </a:extLst>
                  </a:hlinkClick>
                </a:rPr>
                <a:t>Ask ChatGPT-4 for help</a:t>
              </a:r>
              <a:endParaRPr sz="1900"/>
            </a:p>
          </p:txBody>
        </p:sp>
        <p:pic>
          <p:nvPicPr>
            <p:cNvPr id="977" name="Google Shape;977;p119">
              <a:hlinkClick r:id="rId6"/>
            </p:cNvPr>
            <p:cNvPicPr preferRelativeResize="0"/>
            <p:nvPr/>
          </p:nvPicPr>
          <p:blipFill>
            <a:blip r:embed="rId7">
              <a:alphaModFix/>
            </a:blip>
            <a:stretch>
              <a:fillRect/>
            </a:stretch>
          </p:blipFill>
          <p:spPr>
            <a:xfrm>
              <a:off x="125225" y="4650331"/>
              <a:ext cx="3948827" cy="2275371"/>
            </a:xfrm>
            <a:prstGeom prst="rect">
              <a:avLst/>
            </a:prstGeom>
            <a:noFill/>
            <a:ln>
              <a:noFill/>
            </a:ln>
          </p:spPr>
        </p:pic>
      </p:gr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20"/>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Ethical Caveats</a:t>
            </a:r>
            <a:endParaRPr/>
          </a:p>
        </p:txBody>
      </p:sp>
      <p:sp>
        <p:nvSpPr>
          <p:cNvPr id="983" name="Google Shape;983;p120"/>
          <p:cNvSpPr txBox="1"/>
          <p:nvPr>
            <p:ph idx="1" type="body"/>
          </p:nvPr>
        </p:nvSpPr>
        <p:spPr>
          <a:xfrm>
            <a:off x="311700" y="2048848"/>
            <a:ext cx="8520600" cy="4043100"/>
          </a:xfrm>
          <a:prstGeom prst="rect">
            <a:avLst/>
          </a:prstGeom>
        </p:spPr>
        <p:txBody>
          <a:bodyPr anchorCtr="0" anchor="t" bIns="91425" lIns="91425" spcFirstLastPara="1" rIns="91425" wrap="square" tIns="91425">
            <a:normAutofit/>
          </a:bodyPr>
          <a:lstStyle/>
          <a:p>
            <a:pPr indent="-368300" lvl="0" marL="457200" rtl="0" algn="l">
              <a:lnSpc>
                <a:spcPct val="100000"/>
              </a:lnSpc>
              <a:spcBef>
                <a:spcPts val="0"/>
              </a:spcBef>
              <a:spcAft>
                <a:spcPts val="0"/>
              </a:spcAft>
              <a:buSzPts val="2200"/>
              <a:buAutoNum type="arabicPeriod"/>
            </a:pPr>
            <a:r>
              <a:rPr lang="en" sz="2200">
                <a:solidFill>
                  <a:schemeClr val="dk1"/>
                </a:solidFill>
              </a:rPr>
              <a:t>Keep diversity and disabilities in mind when re-designing assessments</a:t>
            </a:r>
            <a:endParaRPr sz="2200">
              <a:solidFill>
                <a:schemeClr val="dk1"/>
              </a:solidFill>
            </a:endParaRPr>
          </a:p>
          <a:p>
            <a:pPr indent="-368300" lvl="0" marL="457200" rtl="0" algn="l">
              <a:lnSpc>
                <a:spcPct val="100000"/>
              </a:lnSpc>
              <a:spcBef>
                <a:spcPts val="0"/>
              </a:spcBef>
              <a:spcAft>
                <a:spcPts val="0"/>
              </a:spcAft>
              <a:buSzPts val="2200"/>
              <a:buAutoNum type="arabicPeriod"/>
            </a:pPr>
            <a:r>
              <a:rPr lang="en" sz="2200">
                <a:solidFill>
                  <a:schemeClr val="dk1"/>
                </a:solidFill>
              </a:rPr>
              <a:t>Paid GenAI tools are better than the free ones - if you require GenAI Tools, make sure the </a:t>
            </a:r>
            <a:r>
              <a:rPr lang="en" sz="2200">
                <a:solidFill>
                  <a:schemeClr val="dk1"/>
                </a:solidFill>
              </a:rPr>
              <a:t>requirement</a:t>
            </a:r>
            <a:r>
              <a:rPr lang="en" sz="2200">
                <a:solidFill>
                  <a:schemeClr val="dk1"/>
                </a:solidFill>
              </a:rPr>
              <a:t> is equitable</a:t>
            </a:r>
            <a:endParaRPr sz="2200">
              <a:solidFill>
                <a:schemeClr val="dk1"/>
              </a:solidFill>
            </a:endParaRPr>
          </a:p>
          <a:p>
            <a:pPr indent="-368300" lvl="0" marL="457200" rtl="0" algn="l">
              <a:lnSpc>
                <a:spcPct val="100000"/>
              </a:lnSpc>
              <a:spcBef>
                <a:spcPts val="0"/>
              </a:spcBef>
              <a:spcAft>
                <a:spcPts val="0"/>
              </a:spcAft>
              <a:buSzPts val="2200"/>
              <a:buAutoNum type="arabicPeriod"/>
            </a:pPr>
            <a:r>
              <a:rPr lang="en" sz="2200">
                <a:solidFill>
                  <a:schemeClr val="dk1"/>
                </a:solidFill>
              </a:rPr>
              <a:t>GenAI tools are fraught with their own ethical concerns - prepare alternative assessments for those students who don’t want to use them</a:t>
            </a:r>
            <a:endParaRPr sz="2200">
              <a:solidFill>
                <a:schemeClr val="dk1"/>
              </a:solidFill>
            </a:endParaRPr>
          </a:p>
          <a:p>
            <a:pPr indent="-368300" lvl="0" marL="457200" rtl="0" algn="l">
              <a:lnSpc>
                <a:spcPct val="100000"/>
              </a:lnSpc>
              <a:spcBef>
                <a:spcPts val="0"/>
              </a:spcBef>
              <a:spcAft>
                <a:spcPts val="0"/>
              </a:spcAft>
              <a:buClr>
                <a:schemeClr val="dk1"/>
              </a:buClr>
              <a:buSzPts val="2200"/>
              <a:buAutoNum type="arabicPeriod"/>
            </a:pPr>
            <a:r>
              <a:rPr lang="en" sz="2200">
                <a:solidFill>
                  <a:schemeClr val="dk1"/>
                </a:solidFill>
              </a:rPr>
              <a:t>At least one summative assessment (end of quarter) should be secure to ensure that your assessment of student </a:t>
            </a:r>
            <a:r>
              <a:rPr lang="en" sz="2200">
                <a:solidFill>
                  <a:schemeClr val="dk1"/>
                </a:solidFill>
              </a:rPr>
              <a:t>learning</a:t>
            </a:r>
            <a:r>
              <a:rPr lang="en" sz="2200">
                <a:solidFill>
                  <a:schemeClr val="dk1"/>
                </a:solidFill>
              </a:rPr>
              <a:t> is valid (</a:t>
            </a:r>
            <a:r>
              <a:rPr lang="en" sz="2200" u="sng">
                <a:solidFill>
                  <a:schemeClr val="hlink"/>
                </a:solidFill>
                <a:hlinkClick action="ppaction://hlinksldjump" r:id="rId3"/>
              </a:rPr>
              <a:t>see next section on Assessment Security</a:t>
            </a:r>
            <a:r>
              <a:rPr lang="en" sz="2200">
                <a:solidFill>
                  <a:schemeClr val="dk1"/>
                </a:solidFill>
              </a:rPr>
              <a:t>)</a:t>
            </a:r>
            <a:endParaRPr sz="2200">
              <a:solidFill>
                <a:schemeClr val="dk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21">
            <a:hlinkClick action="ppaction://hlinksldjump" r:id="rId3"/>
          </p:cNvPr>
          <p:cNvSpPr txBox="1"/>
          <p:nvPr>
            <p:ph idx="1" type="body"/>
          </p:nvPr>
        </p:nvSpPr>
        <p:spPr>
          <a:xfrm>
            <a:off x="483637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Rethink Assessments </a:t>
            </a:r>
            <a:endParaRPr/>
          </a:p>
        </p:txBody>
      </p:sp>
      <p:sp>
        <p:nvSpPr>
          <p:cNvPr id="989" name="Google Shape;989;p121">
            <a:hlinkClick action="ppaction://hlinksldjump" r:id="rId4"/>
          </p:cNvPr>
          <p:cNvSpPr txBox="1"/>
          <p:nvPr>
            <p:ph idx="1" type="body"/>
          </p:nvPr>
        </p:nvSpPr>
        <p:spPr>
          <a:xfrm>
            <a:off x="4836375" y="3765392"/>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990" name="Google Shape;990;p121">
            <a:hlinkClick action="ppaction://hlinksldjump" r:id="rId5"/>
          </p:cNvPr>
          <p:cNvSpPr txBox="1"/>
          <p:nvPr>
            <p:ph idx="1" type="body"/>
          </p:nvPr>
        </p:nvSpPr>
        <p:spPr>
          <a:xfrm>
            <a:off x="733410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to Redesign Assessments</a:t>
            </a:r>
            <a:endParaRPr/>
          </a:p>
        </p:txBody>
      </p:sp>
      <p:sp>
        <p:nvSpPr>
          <p:cNvPr id="991" name="Google Shape;991;p121">
            <a:hlinkClick action="ppaction://hlinksldjump" r:id="rId6"/>
          </p:cNvPr>
          <p:cNvSpPr txBox="1"/>
          <p:nvPr>
            <p:ph idx="1" type="body"/>
          </p:nvPr>
        </p:nvSpPr>
        <p:spPr>
          <a:xfrm>
            <a:off x="7334100"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Updating Assessments</a:t>
            </a:r>
            <a:endParaRPr/>
          </a:p>
        </p:txBody>
      </p:sp>
      <p:sp>
        <p:nvSpPr>
          <p:cNvPr id="992" name="Google Shape;992;p121">
            <a:hlinkClick action="ppaction://hlinksldjump" r:id="rId7"/>
          </p:cNvPr>
          <p:cNvSpPr txBox="1"/>
          <p:nvPr>
            <p:ph idx="1" type="body"/>
          </p:nvPr>
        </p:nvSpPr>
        <p:spPr>
          <a:xfrm>
            <a:off x="23386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are  Assessments </a:t>
            </a:r>
            <a:endParaRPr/>
          </a:p>
        </p:txBody>
      </p:sp>
      <p:sp>
        <p:nvSpPr>
          <p:cNvPr id="993" name="Google Shape;993;p121"/>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#3: Redesigning Assessments</a:t>
            </a:r>
            <a:endParaRPr sz="3400">
              <a:solidFill>
                <a:schemeClr val="dk1"/>
              </a:solidFill>
            </a:endParaRPr>
          </a:p>
        </p:txBody>
      </p:sp>
      <p:sp>
        <p:nvSpPr>
          <p:cNvPr id="994" name="Google Shape;994;p121"/>
          <p:cNvSpPr/>
          <p:nvPr/>
        </p:nvSpPr>
        <p:spPr>
          <a:xfrm>
            <a:off x="3915750"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21"/>
          <p:cNvSpPr/>
          <p:nvPr/>
        </p:nvSpPr>
        <p:spPr>
          <a:xfrm>
            <a:off x="6431288"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21"/>
          <p:cNvSpPr/>
          <p:nvPr/>
        </p:nvSpPr>
        <p:spPr>
          <a:xfrm rot="5400000">
            <a:off x="7680138" y="3156038"/>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21"/>
          <p:cNvSpPr/>
          <p:nvPr/>
        </p:nvSpPr>
        <p:spPr>
          <a:xfrm flipH="1">
            <a:off x="6431288" y="4363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21"/>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
        <p:nvSpPr>
          <p:cNvPr id="999" name="Google Shape;999;p121"/>
          <p:cNvSpPr/>
          <p:nvPr/>
        </p:nvSpPr>
        <p:spPr>
          <a:xfrm rot="5400000">
            <a:off x="5297175" y="57196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21">
            <a:hlinkClick action="ppaction://hlinksldjump" r:id="rId8"/>
          </p:cNvPr>
          <p:cNvSpPr txBox="1"/>
          <p:nvPr>
            <p:ph idx="1" type="body"/>
          </p:nvPr>
        </p:nvSpPr>
        <p:spPr>
          <a:xfrm>
            <a:off x="4836375" y="6189705"/>
            <a:ext cx="1577100" cy="655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Next Step</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22"/>
          <p:cNvSpPr txBox="1"/>
          <p:nvPr>
            <p:ph type="title"/>
          </p:nvPr>
        </p:nvSpPr>
        <p:spPr>
          <a:xfrm>
            <a:off x="311700" y="1121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Readings</a:t>
            </a:r>
            <a:endParaRPr/>
          </a:p>
        </p:txBody>
      </p:sp>
      <p:sp>
        <p:nvSpPr>
          <p:cNvPr id="1006" name="Google Shape;1006;p122"/>
          <p:cNvSpPr txBox="1"/>
          <p:nvPr>
            <p:ph idx="1" type="body"/>
          </p:nvPr>
        </p:nvSpPr>
        <p:spPr>
          <a:xfrm>
            <a:off x="311700" y="885600"/>
            <a:ext cx="8693400" cy="560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t>Scholarly</a:t>
            </a:r>
            <a:r>
              <a:rPr b="1" lang="en" u="sng"/>
              <a:t> Articles/Chapters</a:t>
            </a:r>
            <a:endParaRPr b="1" u="sng"/>
          </a:p>
          <a:p>
            <a:pPr indent="-330200" lvl="0" marL="457200" rtl="0" algn="l">
              <a:lnSpc>
                <a:spcPct val="100000"/>
              </a:lnSpc>
              <a:spcBef>
                <a:spcPts val="0"/>
              </a:spcBef>
              <a:spcAft>
                <a:spcPts val="0"/>
              </a:spcAft>
              <a:buClr>
                <a:schemeClr val="dk1"/>
              </a:buClr>
              <a:buSzPts val="1600"/>
              <a:buChar char="●"/>
            </a:pPr>
            <a:r>
              <a:rPr lang="en" sz="1600" u="sng">
                <a:solidFill>
                  <a:schemeClr val="hlink"/>
                </a:solidFill>
                <a:hlinkClick r:id="rId3"/>
              </a:rPr>
              <a:t>Scaling up assessment for learning: progress and prospects</a:t>
            </a:r>
            <a:endParaRPr sz="1600">
              <a:solidFill>
                <a:srgbClr val="333333"/>
              </a:solidFill>
              <a:highlight>
                <a:srgbClr val="FCFCFC"/>
              </a:highlight>
            </a:endParaRPr>
          </a:p>
          <a:p>
            <a:pPr indent="-330200" lvl="0" marL="457200" rtl="0" algn="l">
              <a:lnSpc>
                <a:spcPct val="100000"/>
              </a:lnSpc>
              <a:spcBef>
                <a:spcPts val="0"/>
              </a:spcBef>
              <a:spcAft>
                <a:spcPts val="0"/>
              </a:spcAft>
              <a:buClr>
                <a:schemeClr val="dk1"/>
              </a:buClr>
              <a:buSzPts val="1600"/>
              <a:buChar char="●"/>
            </a:pPr>
            <a:r>
              <a:rPr lang="en" sz="1600" u="sng">
                <a:solidFill>
                  <a:schemeClr val="hlink"/>
                </a:solidFill>
                <a:hlinkClick r:id="rId4"/>
              </a:rPr>
              <a:t>Cognitive Offloading and Assessment</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lang="en" sz="1600" u="sng">
                <a:solidFill>
                  <a:schemeClr val="hlink"/>
                </a:solidFill>
                <a:highlight>
                  <a:schemeClr val="lt1"/>
                </a:highlight>
                <a:hlinkClick r:id="rId5"/>
              </a:rPr>
              <a:t>Hello GPT! Goodbye home examination? An exploratory study of AI chatbots impact on university teachers’ assessment practices</a:t>
            </a:r>
            <a:endParaRPr sz="1600">
              <a:solidFill>
                <a:schemeClr val="dk1"/>
              </a:solidFill>
            </a:endParaRPr>
          </a:p>
          <a:p>
            <a:pPr indent="0" lvl="0" marL="0" rtl="0" algn="l">
              <a:lnSpc>
                <a:spcPct val="100000"/>
              </a:lnSpc>
              <a:spcBef>
                <a:spcPts val="1200"/>
              </a:spcBef>
              <a:spcAft>
                <a:spcPts val="0"/>
              </a:spcAft>
              <a:buNone/>
            </a:pPr>
            <a:r>
              <a:rPr b="1" lang="en" u="sng">
                <a:solidFill>
                  <a:schemeClr val="dk1"/>
                </a:solidFill>
              </a:rPr>
              <a:t>Opinions on the Impact of GenAI on Assessments </a:t>
            </a:r>
            <a:endParaRPr b="1" u="sng">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u="sng">
                <a:solidFill>
                  <a:schemeClr val="hlink"/>
                </a:solidFill>
                <a:hlinkClick r:id="rId6"/>
              </a:rPr>
              <a:t>Cynthia Alby’s ChatGPT: Understanding the new landscape and short-term solutions</a:t>
            </a:r>
            <a:endParaRPr sz="1600">
              <a:solidFill>
                <a:schemeClr val="dk1"/>
              </a:solidFill>
            </a:endParaRPr>
          </a:p>
          <a:p>
            <a:pPr indent="-330200" lvl="0" marL="457200" rtl="0" algn="l">
              <a:spcBef>
                <a:spcPts val="0"/>
              </a:spcBef>
              <a:spcAft>
                <a:spcPts val="0"/>
              </a:spcAft>
              <a:buClr>
                <a:schemeClr val="dk1"/>
              </a:buClr>
              <a:buSzPts val="1600"/>
              <a:buChar char="●"/>
            </a:pPr>
            <a:r>
              <a:rPr lang="en" sz="1600" u="sng">
                <a:solidFill>
                  <a:schemeClr val="hlink"/>
                </a:solidFill>
                <a:hlinkClick r:id="rId7"/>
              </a:rPr>
              <a:t>Assessments and GenAI</a:t>
            </a:r>
            <a:endParaRPr sz="1600">
              <a:solidFill>
                <a:schemeClr val="dk1"/>
              </a:solidFill>
            </a:endParaRPr>
          </a:p>
          <a:p>
            <a:pPr indent="-330200" lvl="0" marL="457200" rtl="0" algn="l">
              <a:spcBef>
                <a:spcPts val="0"/>
              </a:spcBef>
              <a:spcAft>
                <a:spcPts val="0"/>
              </a:spcAft>
              <a:buClr>
                <a:schemeClr val="dk1"/>
              </a:buClr>
              <a:buSzPts val="1600"/>
              <a:buChar char="●"/>
            </a:pPr>
            <a:r>
              <a:rPr lang="en" sz="1600" u="sng">
                <a:solidFill>
                  <a:schemeClr val="hlink"/>
                </a:solidFill>
                <a:hlinkClick r:id="rId8"/>
              </a:rPr>
              <a:t>The Role of Quality Assessment Design in Strengthening Academic Integrity</a:t>
            </a:r>
            <a:endParaRPr sz="1600">
              <a:solidFill>
                <a:schemeClr val="dk1"/>
              </a:solidFill>
            </a:endParaRPr>
          </a:p>
          <a:p>
            <a:pPr indent="-330200" lvl="0" marL="457200" rtl="0" algn="l">
              <a:spcBef>
                <a:spcPts val="0"/>
              </a:spcBef>
              <a:spcAft>
                <a:spcPts val="0"/>
              </a:spcAft>
              <a:buClr>
                <a:schemeClr val="dk1"/>
              </a:buClr>
              <a:buSzPts val="1600"/>
              <a:buChar char="●"/>
            </a:pPr>
            <a:r>
              <a:rPr lang="en" sz="1600" u="sng">
                <a:solidFill>
                  <a:schemeClr val="accent5"/>
                </a:solidFill>
                <a:hlinkClick r:id="rId9">
                  <a:extLst>
                    <a:ext uri="{A12FA001-AC4F-418D-AE19-62706E023703}">
                      <ahyp:hlinkClr val="tx"/>
                    </a:ext>
                  </a:extLst>
                </a:hlinkClick>
              </a:rPr>
              <a:t>We Must Still Make Students Write</a:t>
            </a:r>
            <a:endParaRPr sz="1600">
              <a:solidFill>
                <a:schemeClr val="dk1"/>
              </a:solidFill>
            </a:endParaRPr>
          </a:p>
          <a:p>
            <a:pPr indent="0" lvl="0" marL="0" rtl="0" algn="l">
              <a:lnSpc>
                <a:spcPct val="100000"/>
              </a:lnSpc>
              <a:spcBef>
                <a:spcPts val="1200"/>
              </a:spcBef>
              <a:spcAft>
                <a:spcPts val="0"/>
              </a:spcAft>
              <a:buNone/>
            </a:pPr>
            <a:r>
              <a:rPr b="1" lang="en" u="sng">
                <a:solidFill>
                  <a:schemeClr val="dk1"/>
                </a:solidFill>
              </a:rPr>
              <a:t>Practical Ideas</a:t>
            </a:r>
            <a:endParaRPr>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u="sng">
                <a:solidFill>
                  <a:schemeClr val="hlink"/>
                </a:solidFill>
                <a:hlinkClick r:id="rId10"/>
              </a:rPr>
              <a:t>Assigning AI: Seven Ways of Using AI in Class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University of Texas </a:t>
            </a:r>
            <a:r>
              <a:rPr lang="en" sz="1600" u="sng">
                <a:solidFill>
                  <a:schemeClr val="hlink"/>
                </a:solidFill>
                <a:hlinkClick r:id="rId11"/>
              </a:rPr>
              <a:t>Tips for Writing Assignment Prompts</a:t>
            </a:r>
            <a:endParaRPr sz="1600">
              <a:solidFill>
                <a:schemeClr val="dk1"/>
              </a:solidFill>
            </a:endParaRPr>
          </a:p>
          <a:p>
            <a:pPr indent="-330200" lvl="0" marL="457200" rtl="0" algn="l">
              <a:spcBef>
                <a:spcPts val="0"/>
              </a:spcBef>
              <a:spcAft>
                <a:spcPts val="0"/>
              </a:spcAft>
              <a:buClr>
                <a:schemeClr val="dk1"/>
              </a:buClr>
              <a:buSzPts val="1600"/>
              <a:buChar char="●"/>
            </a:pPr>
            <a:r>
              <a:rPr lang="en" sz="1600" u="sng">
                <a:solidFill>
                  <a:schemeClr val="hlink"/>
                </a:solidFill>
                <a:hlinkClick r:id="rId12"/>
              </a:rPr>
              <a:t>University of Arizona Writing an Assignment Prompt &amp; Rubric</a:t>
            </a:r>
            <a:endParaRPr sz="1600">
              <a:solidFill>
                <a:schemeClr val="dk1"/>
              </a:solidFill>
            </a:endParaRPr>
          </a:p>
          <a:p>
            <a:pPr indent="-330200" lvl="0" marL="457200" rtl="0" algn="l">
              <a:spcBef>
                <a:spcPts val="0"/>
              </a:spcBef>
              <a:spcAft>
                <a:spcPts val="0"/>
              </a:spcAft>
              <a:buClr>
                <a:schemeClr val="dk1"/>
              </a:buClr>
              <a:buSzPts val="1600"/>
              <a:buChar char="●"/>
            </a:pPr>
            <a:r>
              <a:rPr lang="en" sz="1600" u="sng">
                <a:solidFill>
                  <a:schemeClr val="hlink"/>
                </a:solidFill>
                <a:hlinkClick r:id="rId13"/>
              </a:rPr>
              <a:t>Responding to Generative AI for assessments</a:t>
            </a:r>
            <a:r>
              <a:rPr lang="en" sz="1600">
                <a:solidFill>
                  <a:schemeClr val="dk1"/>
                </a:solidFill>
              </a:rPr>
              <a:t> (from University of Sydney)</a:t>
            </a:r>
            <a:endParaRPr sz="1600">
              <a:solidFill>
                <a:schemeClr val="dk1"/>
              </a:solidFill>
            </a:endParaRPr>
          </a:p>
          <a:p>
            <a:pPr indent="-330200" lvl="0" marL="457200" rtl="0" algn="l">
              <a:spcBef>
                <a:spcPts val="0"/>
              </a:spcBef>
              <a:spcAft>
                <a:spcPts val="0"/>
              </a:spcAft>
              <a:buClr>
                <a:schemeClr val="dk1"/>
              </a:buClr>
              <a:buSzPts val="1600"/>
              <a:buChar char="●"/>
            </a:pPr>
            <a:r>
              <a:rPr lang="en" sz="1600" u="sng">
                <a:solidFill>
                  <a:schemeClr val="hlink"/>
                </a:solidFill>
                <a:hlinkClick r:id="rId14"/>
              </a:rPr>
              <a:t>Scaffolding as a RoadMap: Guiding and Supporting Student Learning</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
        <p:nvSpPr>
          <p:cNvPr id="174" name="Google Shape;174;p24">
            <a:hlinkClick action="ppaction://hlinksldjump" r:id="rId3"/>
          </p:cNvPr>
          <p:cNvSpPr txBox="1"/>
          <p:nvPr>
            <p:ph idx="1" type="body"/>
          </p:nvPr>
        </p:nvSpPr>
        <p:spPr>
          <a:xfrm>
            <a:off x="230597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is Generative AI</a:t>
            </a:r>
            <a:endParaRPr/>
          </a:p>
        </p:txBody>
      </p:sp>
      <p:sp>
        <p:nvSpPr>
          <p:cNvPr id="175" name="Google Shape;175;p24">
            <a:hlinkClick action="ppaction://hlinksldjump" r:id="rId4"/>
          </p:cNvPr>
          <p:cNvSpPr txBox="1"/>
          <p:nvPr>
            <p:ph idx="1" type="body"/>
          </p:nvPr>
        </p:nvSpPr>
        <p:spPr>
          <a:xfrm>
            <a:off x="4572000" y="949858"/>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t>
            </a:r>
            <a:br>
              <a:rPr lang="en"/>
            </a:br>
            <a:r>
              <a:rPr lang="en"/>
              <a:t>GenAI can do</a:t>
            </a:r>
            <a:endParaRPr/>
          </a:p>
        </p:txBody>
      </p:sp>
      <p:sp>
        <p:nvSpPr>
          <p:cNvPr id="176" name="Google Shape;176;p24">
            <a:hlinkClick action="ppaction://hlinksldjump" r:id="rId5"/>
          </p:cNvPr>
          <p:cNvSpPr txBox="1"/>
          <p:nvPr>
            <p:ph idx="1" type="body"/>
          </p:nvPr>
        </p:nvSpPr>
        <p:spPr>
          <a:xfrm>
            <a:off x="2305975"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77" name="Google Shape;177;p24">
            <a:hlinkClick action="ppaction://hlinksldjump" r:id="rId6"/>
          </p:cNvPr>
          <p:cNvSpPr txBox="1"/>
          <p:nvPr>
            <p:ph idx="1" type="body"/>
          </p:nvPr>
        </p:nvSpPr>
        <p:spPr>
          <a:xfrm>
            <a:off x="6838025" y="35731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test its impact on my class</a:t>
            </a:r>
            <a:endParaRPr/>
          </a:p>
        </p:txBody>
      </p:sp>
      <p:sp>
        <p:nvSpPr>
          <p:cNvPr id="178" name="Google Shape;178;p24">
            <a:hlinkClick action="ppaction://hlinksldjump" r:id="rId7"/>
          </p:cNvPr>
          <p:cNvSpPr txBox="1"/>
          <p:nvPr>
            <p:ph idx="1" type="body"/>
          </p:nvPr>
        </p:nvSpPr>
        <p:spPr>
          <a:xfrm>
            <a:off x="4677938"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AI Tools you might want students to use</a:t>
            </a:r>
            <a:endParaRPr/>
          </a:p>
        </p:txBody>
      </p:sp>
      <p:sp>
        <p:nvSpPr>
          <p:cNvPr id="179" name="Google Shape;179;p24">
            <a:hlinkClick action="ppaction://hlinksldjump" r:id="rId8"/>
          </p:cNvPr>
          <p:cNvSpPr txBox="1"/>
          <p:nvPr>
            <p:ph idx="1" type="body"/>
          </p:nvPr>
        </p:nvSpPr>
        <p:spPr>
          <a:xfrm>
            <a:off x="683802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care about GenAI</a:t>
            </a:r>
            <a:endParaRPr/>
          </a:p>
        </p:txBody>
      </p:sp>
      <p:sp>
        <p:nvSpPr>
          <p:cNvPr id="180" name="Google Shape;180;p24"/>
          <p:cNvSpPr/>
          <p:nvPr/>
        </p:nvSpPr>
        <p:spPr>
          <a:xfrm>
            <a:off x="3916400" y="1544125"/>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6149100" y="16919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rot="10800000">
            <a:off x="3975975"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rot="5400000">
            <a:off x="7298825" y="30035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rot="10800000">
            <a:off x="6149100"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txBox="1"/>
          <p:nvPr/>
        </p:nvSpPr>
        <p:spPr>
          <a:xfrm>
            <a:off x="0" y="0"/>
            <a:ext cx="8911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rPr>
              <a:t>Entry Point #1: GenAI &amp; Learning</a:t>
            </a:r>
            <a:endParaRPr sz="3800">
              <a:solidFill>
                <a:schemeClr val="dk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cxnSp>
        <p:nvCxnSpPr>
          <p:cNvPr id="1011" name="Google Shape;1011;p123"/>
          <p:cNvCxnSpPr>
            <a:stCxn id="1012" idx="2"/>
            <a:endCxn id="1013" idx="0"/>
          </p:cNvCxnSpPr>
          <p:nvPr/>
        </p:nvCxnSpPr>
        <p:spPr>
          <a:xfrm>
            <a:off x="1173100" y="1865150"/>
            <a:ext cx="22500" cy="4005300"/>
          </a:xfrm>
          <a:prstGeom prst="straightConnector1">
            <a:avLst/>
          </a:prstGeom>
          <a:noFill/>
          <a:ln cap="flat" cmpd="sng" w="9525">
            <a:solidFill>
              <a:schemeClr val="dk2"/>
            </a:solidFill>
            <a:prstDash val="solid"/>
            <a:round/>
            <a:headEnd len="med" w="med" type="none"/>
            <a:tailEnd len="med" w="med" type="triangle"/>
          </a:ln>
        </p:spPr>
      </p:cxnSp>
      <p:sp>
        <p:nvSpPr>
          <p:cNvPr id="1014" name="Google Shape;1014;p123"/>
          <p:cNvSpPr txBox="1"/>
          <p:nvPr/>
        </p:nvSpPr>
        <p:spPr>
          <a:xfrm>
            <a:off x="947950" y="25113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015" name="Google Shape;1015;p123"/>
          <p:cNvCxnSpPr>
            <a:endCxn id="1016" idx="1"/>
          </p:cNvCxnSpPr>
          <p:nvPr/>
        </p:nvCxnSpPr>
        <p:spPr>
          <a:xfrm>
            <a:off x="1983513" y="1215125"/>
            <a:ext cx="1255500" cy="13200"/>
          </a:xfrm>
          <a:prstGeom prst="straightConnector1">
            <a:avLst/>
          </a:prstGeom>
          <a:noFill/>
          <a:ln cap="flat" cmpd="sng" w="9525">
            <a:solidFill>
              <a:schemeClr val="dk2"/>
            </a:solidFill>
            <a:prstDash val="solid"/>
            <a:round/>
            <a:headEnd len="med" w="med" type="none"/>
            <a:tailEnd len="med" w="med" type="triangle"/>
          </a:ln>
        </p:spPr>
      </p:cxnSp>
      <p:sp>
        <p:nvSpPr>
          <p:cNvPr id="1017" name="Google Shape;1017;p123"/>
          <p:cNvSpPr txBox="1"/>
          <p:nvPr/>
        </p:nvSpPr>
        <p:spPr>
          <a:xfrm>
            <a:off x="2612325"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018" name="Google Shape;1018;p123"/>
          <p:cNvCxnSpPr>
            <a:stCxn id="1016" idx="3"/>
            <a:endCxn id="1019" idx="1"/>
          </p:cNvCxnSpPr>
          <p:nvPr/>
        </p:nvCxnSpPr>
        <p:spPr>
          <a:xfrm>
            <a:off x="5384913" y="1228325"/>
            <a:ext cx="1234800" cy="0"/>
          </a:xfrm>
          <a:prstGeom prst="straightConnector1">
            <a:avLst/>
          </a:prstGeom>
          <a:noFill/>
          <a:ln cap="flat" cmpd="sng" w="9525">
            <a:solidFill>
              <a:schemeClr val="dk2"/>
            </a:solidFill>
            <a:prstDash val="solid"/>
            <a:round/>
            <a:headEnd len="med" w="med" type="none"/>
            <a:tailEnd len="med" w="med" type="triangle"/>
          </a:ln>
        </p:spPr>
      </p:cxnSp>
      <p:sp>
        <p:nvSpPr>
          <p:cNvPr id="1020" name="Google Shape;1020;p123"/>
          <p:cNvSpPr txBox="1"/>
          <p:nvPr/>
        </p:nvSpPr>
        <p:spPr>
          <a:xfrm>
            <a:off x="5650838"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021" name="Google Shape;1021;p123"/>
          <p:cNvCxnSpPr>
            <a:stCxn id="1019" idx="2"/>
            <a:endCxn id="1022" idx="0"/>
          </p:cNvCxnSpPr>
          <p:nvPr/>
        </p:nvCxnSpPr>
        <p:spPr>
          <a:xfrm>
            <a:off x="7547125" y="1713400"/>
            <a:ext cx="0" cy="1248900"/>
          </a:xfrm>
          <a:prstGeom prst="straightConnector1">
            <a:avLst/>
          </a:prstGeom>
          <a:noFill/>
          <a:ln cap="flat" cmpd="sng" w="9525">
            <a:solidFill>
              <a:schemeClr val="dk2"/>
            </a:solidFill>
            <a:prstDash val="solid"/>
            <a:round/>
            <a:headEnd len="med" w="med" type="none"/>
            <a:tailEnd len="med" w="med" type="triangle"/>
          </a:ln>
        </p:spPr>
      </p:cxnSp>
      <p:cxnSp>
        <p:nvCxnSpPr>
          <p:cNvPr id="1023" name="Google Shape;1023;p123"/>
          <p:cNvCxnSpPr>
            <a:stCxn id="1024" idx="3"/>
            <a:endCxn id="1022" idx="1"/>
          </p:cNvCxnSpPr>
          <p:nvPr/>
        </p:nvCxnSpPr>
        <p:spPr>
          <a:xfrm flipH="1" rot="10800000">
            <a:off x="5308713" y="3447488"/>
            <a:ext cx="1311000" cy="13500"/>
          </a:xfrm>
          <a:prstGeom prst="straightConnector1">
            <a:avLst/>
          </a:prstGeom>
          <a:noFill/>
          <a:ln cap="flat" cmpd="sng" w="9525">
            <a:solidFill>
              <a:schemeClr val="dk2"/>
            </a:solidFill>
            <a:prstDash val="solid"/>
            <a:round/>
            <a:headEnd len="med" w="med" type="none"/>
            <a:tailEnd len="med" w="med" type="triangle"/>
          </a:ln>
        </p:spPr>
      </p:cxnSp>
      <p:sp>
        <p:nvSpPr>
          <p:cNvPr id="1025" name="Google Shape;1025;p123"/>
          <p:cNvSpPr txBox="1"/>
          <p:nvPr/>
        </p:nvSpPr>
        <p:spPr>
          <a:xfrm>
            <a:off x="5612725" y="314507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026" name="Google Shape;1026;p123"/>
          <p:cNvCxnSpPr>
            <a:stCxn id="1016" idx="2"/>
            <a:endCxn id="1024" idx="0"/>
          </p:cNvCxnSpPr>
          <p:nvPr/>
        </p:nvCxnSpPr>
        <p:spPr>
          <a:xfrm>
            <a:off x="4311963" y="2076125"/>
            <a:ext cx="0" cy="537000"/>
          </a:xfrm>
          <a:prstGeom prst="straightConnector1">
            <a:avLst/>
          </a:prstGeom>
          <a:noFill/>
          <a:ln cap="flat" cmpd="sng" w="9525">
            <a:solidFill>
              <a:schemeClr val="dk2"/>
            </a:solidFill>
            <a:prstDash val="solid"/>
            <a:round/>
            <a:headEnd len="med" w="med" type="none"/>
            <a:tailEnd len="med" w="med" type="triangle"/>
          </a:ln>
        </p:spPr>
      </p:cxnSp>
      <p:sp>
        <p:nvSpPr>
          <p:cNvPr id="1027" name="Google Shape;1027;p123"/>
          <p:cNvSpPr txBox="1"/>
          <p:nvPr/>
        </p:nvSpPr>
        <p:spPr>
          <a:xfrm>
            <a:off x="4011275" y="2076113"/>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sp>
        <p:nvSpPr>
          <p:cNvPr id="1028" name="Google Shape;1028;p123"/>
          <p:cNvSpPr txBox="1"/>
          <p:nvPr/>
        </p:nvSpPr>
        <p:spPr>
          <a:xfrm>
            <a:off x="4011263" y="43088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029" name="Google Shape;1029;p123"/>
          <p:cNvCxnSpPr>
            <a:stCxn id="1030" idx="2"/>
            <a:endCxn id="1031" idx="0"/>
          </p:cNvCxnSpPr>
          <p:nvPr/>
        </p:nvCxnSpPr>
        <p:spPr>
          <a:xfrm>
            <a:off x="4311975" y="5618000"/>
            <a:ext cx="0" cy="238800"/>
          </a:xfrm>
          <a:prstGeom prst="straightConnector1">
            <a:avLst/>
          </a:prstGeom>
          <a:noFill/>
          <a:ln cap="flat" cmpd="sng" w="9525">
            <a:solidFill>
              <a:schemeClr val="dk2"/>
            </a:solidFill>
            <a:prstDash val="solid"/>
            <a:round/>
            <a:headEnd len="med" w="med" type="none"/>
            <a:tailEnd len="med" w="med" type="triangle"/>
          </a:ln>
        </p:spPr>
      </p:cxnSp>
      <p:sp>
        <p:nvSpPr>
          <p:cNvPr id="1032" name="Google Shape;1032;p123"/>
          <p:cNvSpPr txBox="1"/>
          <p:nvPr/>
        </p:nvSpPr>
        <p:spPr>
          <a:xfrm>
            <a:off x="5809039" y="5911388"/>
            <a:ext cx="1012800" cy="4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033" name="Google Shape;1033;p123"/>
          <p:cNvCxnSpPr>
            <a:stCxn id="1034" idx="1"/>
            <a:endCxn id="1030" idx="3"/>
          </p:cNvCxnSpPr>
          <p:nvPr/>
        </p:nvCxnSpPr>
        <p:spPr>
          <a:xfrm rot="10800000">
            <a:off x="5083950" y="5195300"/>
            <a:ext cx="1466400" cy="0"/>
          </a:xfrm>
          <a:prstGeom prst="straightConnector1">
            <a:avLst/>
          </a:prstGeom>
          <a:noFill/>
          <a:ln cap="flat" cmpd="sng" w="9525">
            <a:solidFill>
              <a:schemeClr val="dk2"/>
            </a:solidFill>
            <a:prstDash val="solid"/>
            <a:round/>
            <a:headEnd len="med" w="med" type="none"/>
            <a:tailEnd len="med" w="med" type="triangle"/>
          </a:ln>
        </p:spPr>
      </p:cxnSp>
      <p:sp>
        <p:nvSpPr>
          <p:cNvPr id="1035" name="Google Shape;1035;p123"/>
          <p:cNvSpPr txBox="1"/>
          <p:nvPr/>
        </p:nvSpPr>
        <p:spPr>
          <a:xfrm>
            <a:off x="5612713" y="48929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036" name="Google Shape;1036;p123"/>
          <p:cNvCxnSpPr>
            <a:stCxn id="1022" idx="2"/>
            <a:endCxn id="1034" idx="0"/>
          </p:cNvCxnSpPr>
          <p:nvPr/>
        </p:nvCxnSpPr>
        <p:spPr>
          <a:xfrm>
            <a:off x="7547100" y="3932550"/>
            <a:ext cx="0" cy="414900"/>
          </a:xfrm>
          <a:prstGeom prst="straightConnector1">
            <a:avLst/>
          </a:prstGeom>
          <a:noFill/>
          <a:ln cap="flat" cmpd="sng" w="9525">
            <a:solidFill>
              <a:schemeClr val="dk2"/>
            </a:solidFill>
            <a:prstDash val="solid"/>
            <a:round/>
            <a:headEnd len="med" w="med" type="none"/>
            <a:tailEnd len="med" w="med" type="triangle"/>
          </a:ln>
        </p:spPr>
      </p:cxnSp>
      <p:cxnSp>
        <p:nvCxnSpPr>
          <p:cNvPr id="1037" name="Google Shape;1037;p123"/>
          <p:cNvCxnSpPr>
            <a:stCxn id="1013" idx="3"/>
            <a:endCxn id="1031" idx="1"/>
          </p:cNvCxnSpPr>
          <p:nvPr/>
        </p:nvCxnSpPr>
        <p:spPr>
          <a:xfrm flipH="1" rot="10800000">
            <a:off x="1967500" y="6279350"/>
            <a:ext cx="1572600" cy="13800"/>
          </a:xfrm>
          <a:prstGeom prst="bentConnector3">
            <a:avLst>
              <a:gd fmla="val 49999" name="adj1"/>
            </a:avLst>
          </a:prstGeom>
          <a:noFill/>
          <a:ln cap="flat" cmpd="sng" w="9525">
            <a:solidFill>
              <a:schemeClr val="dk2"/>
            </a:solidFill>
            <a:prstDash val="solid"/>
            <a:round/>
            <a:headEnd len="med" w="med" type="none"/>
            <a:tailEnd len="med" w="med" type="triangle"/>
          </a:ln>
        </p:spPr>
      </p:cxnSp>
      <p:cxnSp>
        <p:nvCxnSpPr>
          <p:cNvPr id="1038" name="Google Shape;1038;p123"/>
          <p:cNvCxnSpPr>
            <a:stCxn id="1034" idx="2"/>
            <a:endCxn id="1031" idx="3"/>
          </p:cNvCxnSpPr>
          <p:nvPr/>
        </p:nvCxnSpPr>
        <p:spPr>
          <a:xfrm rot="5400000">
            <a:off x="6197250" y="4929650"/>
            <a:ext cx="236400" cy="2463300"/>
          </a:xfrm>
          <a:prstGeom prst="bentConnector2">
            <a:avLst/>
          </a:prstGeom>
          <a:noFill/>
          <a:ln cap="flat" cmpd="sng" w="9525">
            <a:solidFill>
              <a:schemeClr val="dk2"/>
            </a:solidFill>
            <a:prstDash val="solid"/>
            <a:round/>
            <a:headEnd len="med" w="med" type="none"/>
            <a:tailEnd len="med" w="med" type="triangle"/>
          </a:ln>
        </p:spPr>
      </p:cxnSp>
      <p:cxnSp>
        <p:nvCxnSpPr>
          <p:cNvPr id="1039" name="Google Shape;1039;p123"/>
          <p:cNvCxnSpPr>
            <a:stCxn id="1024" idx="2"/>
            <a:endCxn id="1030" idx="0"/>
          </p:cNvCxnSpPr>
          <p:nvPr/>
        </p:nvCxnSpPr>
        <p:spPr>
          <a:xfrm>
            <a:off x="4311963" y="4308788"/>
            <a:ext cx="0" cy="463800"/>
          </a:xfrm>
          <a:prstGeom prst="straightConnector1">
            <a:avLst/>
          </a:prstGeom>
          <a:noFill/>
          <a:ln cap="flat" cmpd="sng" w="9525">
            <a:solidFill>
              <a:schemeClr val="dk2"/>
            </a:solidFill>
            <a:prstDash val="solid"/>
            <a:round/>
            <a:headEnd len="med" w="med" type="none"/>
            <a:tailEnd len="med" w="med" type="triangle"/>
          </a:ln>
        </p:spPr>
      </p:cxnSp>
      <p:sp>
        <p:nvSpPr>
          <p:cNvPr id="1040" name="Google Shape;1040;p123">
            <a:hlinkClick action="ppaction://hlinksldjump" r:id="rId3"/>
          </p:cNvPr>
          <p:cNvSpPr/>
          <p:nvPr/>
        </p:nvSpPr>
        <p:spPr>
          <a:xfrm>
            <a:off x="1001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action="ppaction://hlinksldjump" r:id="rId4"/>
              </a:rPr>
              <a:t>Will GenAI use undermine the course learning outcomes?</a:t>
            </a:r>
            <a:endParaRPr b="1" sz="1200">
              <a:solidFill>
                <a:schemeClr val="lt1"/>
              </a:solidFill>
            </a:endParaRPr>
          </a:p>
        </p:txBody>
      </p:sp>
      <p:sp>
        <p:nvSpPr>
          <p:cNvPr id="1016" name="Google Shape;1016;p123">
            <a:hlinkClick r:id="rId5"/>
          </p:cNvPr>
          <p:cNvSpPr/>
          <p:nvPr/>
        </p:nvSpPr>
        <p:spPr>
          <a:xfrm>
            <a:off x="32390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6"/>
              </a:rPr>
              <a:t>Can the learning outcomes be revised?</a:t>
            </a:r>
            <a:endParaRPr b="1" sz="1200">
              <a:solidFill>
                <a:schemeClr val="lt1"/>
              </a:solidFill>
            </a:endParaRPr>
          </a:p>
        </p:txBody>
      </p:sp>
      <p:sp>
        <p:nvSpPr>
          <p:cNvPr id="1024" name="Google Shape;1024;p123">
            <a:hlinkClick r:id="rId7"/>
          </p:cNvPr>
          <p:cNvSpPr/>
          <p:nvPr/>
        </p:nvSpPr>
        <p:spPr>
          <a:xfrm>
            <a:off x="3315213" y="2613188"/>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8"/>
              </a:rPr>
              <a:t>Can the assessments be redesigned?</a:t>
            </a:r>
            <a:endParaRPr b="1" sz="1200">
              <a:solidFill>
                <a:schemeClr val="lt1"/>
              </a:solidFill>
            </a:endParaRPr>
          </a:p>
        </p:txBody>
      </p:sp>
      <p:sp>
        <p:nvSpPr>
          <p:cNvPr id="1034" name="Google Shape;1034;p123"/>
          <p:cNvSpPr/>
          <p:nvPr/>
        </p:nvSpPr>
        <p:spPr>
          <a:xfrm>
            <a:off x="6550350" y="4347500"/>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Will GenAI use undermine assessment validity?</a:t>
            </a:r>
            <a:endParaRPr b="1" sz="1200">
              <a:solidFill>
                <a:schemeClr val="lt1"/>
              </a:solidFill>
            </a:endParaRPr>
          </a:p>
        </p:txBody>
      </p:sp>
      <p:sp>
        <p:nvSpPr>
          <p:cNvPr id="1019" name="Google Shape;1019;p123">
            <a:hlinkClick action="ppaction://hlinksldjump" r:id="rId9"/>
          </p:cNvPr>
          <p:cNvSpPr/>
          <p:nvPr/>
        </p:nvSpPr>
        <p:spPr>
          <a:xfrm>
            <a:off x="6619675" y="74320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0"/>
              </a:rPr>
              <a:t>Revise the learning outcomes</a:t>
            </a:r>
            <a:endParaRPr b="1">
              <a:solidFill>
                <a:schemeClr val="lt1"/>
              </a:solidFill>
            </a:endParaRPr>
          </a:p>
        </p:txBody>
      </p:sp>
      <p:sp>
        <p:nvSpPr>
          <p:cNvPr id="1022" name="Google Shape;1022;p123">
            <a:hlinkClick action="ppaction://hlinksldjump" r:id="rId11"/>
          </p:cNvPr>
          <p:cNvSpPr/>
          <p:nvPr/>
        </p:nvSpPr>
        <p:spPr>
          <a:xfrm>
            <a:off x="6619650" y="296235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2"/>
              </a:rPr>
              <a:t>Redesign the assessment(s)</a:t>
            </a:r>
            <a:endParaRPr b="1">
              <a:solidFill>
                <a:schemeClr val="lt1"/>
              </a:solidFill>
            </a:endParaRPr>
          </a:p>
        </p:txBody>
      </p:sp>
      <p:sp>
        <p:nvSpPr>
          <p:cNvPr id="1030" name="Google Shape;1030;p123">
            <a:hlinkClick action="ppaction://hlinksldjump" r:id="rId13"/>
          </p:cNvPr>
          <p:cNvSpPr/>
          <p:nvPr/>
        </p:nvSpPr>
        <p:spPr>
          <a:xfrm>
            <a:off x="3540075" y="4772600"/>
            <a:ext cx="1543800" cy="8454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4"/>
              </a:rPr>
              <a:t>Secure the Assessment(s)</a:t>
            </a:r>
            <a:endParaRPr b="1">
              <a:solidFill>
                <a:schemeClr val="lt1"/>
              </a:solidFill>
            </a:endParaRPr>
          </a:p>
        </p:txBody>
      </p:sp>
      <p:sp>
        <p:nvSpPr>
          <p:cNvPr id="1013" name="Google Shape;1013;p123"/>
          <p:cNvSpPr/>
          <p:nvPr/>
        </p:nvSpPr>
        <p:spPr>
          <a:xfrm>
            <a:off x="423700" y="5870450"/>
            <a:ext cx="1543800" cy="8454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Allow GenAI Use</a:t>
            </a:r>
            <a:endParaRPr b="1">
              <a:solidFill>
                <a:schemeClr val="lt1"/>
              </a:solidFill>
            </a:endParaRPr>
          </a:p>
        </p:txBody>
      </p:sp>
      <p:sp>
        <p:nvSpPr>
          <p:cNvPr id="1031" name="Google Shape;1031;p123">
            <a:hlinkClick action="ppaction://hlinksldjump" r:id="rId15"/>
          </p:cNvPr>
          <p:cNvSpPr/>
          <p:nvPr/>
        </p:nvSpPr>
        <p:spPr>
          <a:xfrm>
            <a:off x="3540075" y="5856725"/>
            <a:ext cx="1543800" cy="8454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6"/>
              </a:rPr>
              <a:t>Craft Your GenAI &amp; AI Policy</a:t>
            </a:r>
            <a:endParaRPr b="1">
              <a:solidFill>
                <a:schemeClr val="dk1"/>
              </a:solidFill>
            </a:endParaRPr>
          </a:p>
        </p:txBody>
      </p:sp>
      <p:sp>
        <p:nvSpPr>
          <p:cNvPr id="1041" name="Google Shape;1041;p123"/>
          <p:cNvSpPr/>
          <p:nvPr/>
        </p:nvSpPr>
        <p:spPr>
          <a:xfrm rot="1928202">
            <a:off x="2457330" y="3950095"/>
            <a:ext cx="1012894" cy="1181211"/>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Next entry point</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24"/>
          <p:cNvSpPr txBox="1"/>
          <p:nvPr>
            <p:ph type="ctrTitle"/>
          </p:nvPr>
        </p:nvSpPr>
        <p:spPr>
          <a:xfrm>
            <a:off x="311708" y="1323689"/>
            <a:ext cx="8520600" cy="364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Entry Point #4</a:t>
            </a:r>
            <a:endParaRPr/>
          </a:p>
          <a:p>
            <a:pPr indent="0" lvl="0" marL="0" rtl="0" algn="ctr">
              <a:spcBef>
                <a:spcPts val="0"/>
              </a:spcBef>
              <a:spcAft>
                <a:spcPts val="0"/>
              </a:spcAft>
              <a:buNone/>
            </a:pPr>
            <a:r>
              <a:rPr lang="en"/>
              <a:t>Securing Assessments</a:t>
            </a:r>
            <a:endParaRPr/>
          </a:p>
        </p:txBody>
      </p:sp>
      <p:sp>
        <p:nvSpPr>
          <p:cNvPr id="1047" name="Google Shape;1047;p124"/>
          <p:cNvSpPr txBox="1"/>
          <p:nvPr>
            <p:ph idx="1" type="subTitle"/>
          </p:nvPr>
        </p:nvSpPr>
        <p:spPr>
          <a:xfrm>
            <a:off x="311700" y="5038444"/>
            <a:ext cx="8520600" cy="1409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25">
            <a:hlinkClick action="ppaction://hlinksldjump" r:id="rId3"/>
          </p:cNvPr>
          <p:cNvSpPr txBox="1"/>
          <p:nvPr>
            <p:ph idx="1" type="body"/>
          </p:nvPr>
        </p:nvSpPr>
        <p:spPr>
          <a:xfrm>
            <a:off x="464772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not just create an integrity culture </a:t>
            </a:r>
            <a:endParaRPr/>
          </a:p>
        </p:txBody>
      </p:sp>
      <p:sp>
        <p:nvSpPr>
          <p:cNvPr id="1053" name="Google Shape;1053;p125">
            <a:hlinkClick action="ppaction://hlinksldjump" r:id="rId4"/>
          </p:cNvPr>
          <p:cNvSpPr txBox="1"/>
          <p:nvPr>
            <p:ph idx="1" type="body"/>
          </p:nvPr>
        </p:nvSpPr>
        <p:spPr>
          <a:xfrm>
            <a:off x="710982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assessments should be secure</a:t>
            </a:r>
            <a:endParaRPr/>
          </a:p>
        </p:txBody>
      </p:sp>
      <p:sp>
        <p:nvSpPr>
          <p:cNvPr id="1054" name="Google Shape;1054;p125">
            <a:hlinkClick action="ppaction://hlinksldjump" r:id="rId5"/>
          </p:cNvPr>
          <p:cNvSpPr txBox="1"/>
          <p:nvPr>
            <p:ph idx="1" type="body"/>
          </p:nvPr>
        </p:nvSpPr>
        <p:spPr>
          <a:xfrm>
            <a:off x="46477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055" name="Google Shape;1055;p125">
            <a:hlinkClick action="ppaction://hlinksldjump" r:id="rId6"/>
          </p:cNvPr>
          <p:cNvSpPr txBox="1"/>
          <p:nvPr>
            <p:ph idx="1" type="body"/>
          </p:nvPr>
        </p:nvSpPr>
        <p:spPr>
          <a:xfrm>
            <a:off x="71098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can assessments be secured</a:t>
            </a:r>
            <a:endParaRPr/>
          </a:p>
        </p:txBody>
      </p:sp>
      <p:sp>
        <p:nvSpPr>
          <p:cNvPr id="1056" name="Google Shape;1056;p125">
            <a:hlinkClick action="ppaction://hlinksldjump" r:id="rId7"/>
          </p:cNvPr>
          <p:cNvSpPr txBox="1"/>
          <p:nvPr>
            <p:ph idx="1" type="body"/>
          </p:nvPr>
        </p:nvSpPr>
        <p:spPr>
          <a:xfrm>
            <a:off x="2244825"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do I need to secure assessments</a:t>
            </a:r>
            <a:endParaRPr/>
          </a:p>
        </p:txBody>
      </p:sp>
      <p:sp>
        <p:nvSpPr>
          <p:cNvPr id="1057" name="Google Shape;1057;p125"/>
          <p:cNvSpPr/>
          <p:nvPr/>
        </p:nvSpPr>
        <p:spPr>
          <a:xfrm>
            <a:off x="3813438"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25"/>
          <p:cNvSpPr/>
          <p:nvPr/>
        </p:nvSpPr>
        <p:spPr>
          <a:xfrm>
            <a:off x="6224825"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25"/>
          <p:cNvSpPr/>
          <p:nvPr/>
        </p:nvSpPr>
        <p:spPr>
          <a:xfrm rot="5400000">
            <a:off x="7455875" y="3034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25"/>
          <p:cNvSpPr/>
          <p:nvPr/>
        </p:nvSpPr>
        <p:spPr>
          <a:xfrm flipH="1">
            <a:off x="6224825" y="41738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25"/>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#4: Securing Assessments</a:t>
            </a:r>
            <a:endParaRPr sz="3400">
              <a:solidFill>
                <a:schemeClr val="dk1"/>
              </a:solidFill>
            </a:endParaRPr>
          </a:p>
        </p:txBody>
      </p:sp>
      <p:sp>
        <p:nvSpPr>
          <p:cNvPr id="1062" name="Google Shape;1062;p125"/>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where to start by clicking on the box you want to explore.You can progress through the slides in order as well.  The green topic box is the next topic.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12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do I have to Secure Assessments?</a:t>
            </a:r>
            <a:endParaRPr/>
          </a:p>
        </p:txBody>
      </p:sp>
      <p:sp>
        <p:nvSpPr>
          <p:cNvPr id="1068" name="Google Shape;1068;p12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You don’t have to secure all assessments - just those that must be valid measures of the students’ mastery of learning outcomes (e.g., summative assessments)</a:t>
            </a:r>
            <a:endParaRPr sz="2000"/>
          </a:p>
          <a:p>
            <a:pPr indent="-355600" lvl="0" marL="457200" rtl="0" algn="l">
              <a:spcBef>
                <a:spcPts val="0"/>
              </a:spcBef>
              <a:spcAft>
                <a:spcPts val="0"/>
              </a:spcAft>
              <a:buSzPts val="2000"/>
              <a:buChar char="●"/>
            </a:pPr>
            <a:r>
              <a:rPr lang="en" sz="2000"/>
              <a:t>Where you can, revise learning outcomes, redesign assessments, and create cultures of integrity, but a</a:t>
            </a:r>
            <a:r>
              <a:rPr lang="en" sz="2000"/>
              <a:t>ssessment security begins where academic integrity ends (</a:t>
            </a:r>
            <a:r>
              <a:rPr lang="en" sz="2000" u="sng">
                <a:solidFill>
                  <a:schemeClr val="hlink"/>
                </a:solidFill>
                <a:hlinkClick r:id="rId3"/>
              </a:rPr>
              <a:t>Phillip Dawson</a:t>
            </a:r>
            <a:r>
              <a:rPr lang="en" sz="2000"/>
              <a:t>)</a:t>
            </a:r>
            <a:endParaRPr sz="2000"/>
          </a:p>
          <a:p>
            <a:pPr indent="-355600" lvl="0" marL="457200" rtl="0" algn="l">
              <a:spcBef>
                <a:spcPts val="0"/>
              </a:spcBef>
              <a:spcAft>
                <a:spcPts val="0"/>
              </a:spcAft>
              <a:buSzPts val="2000"/>
              <a:buChar char="●"/>
            </a:pPr>
            <a:r>
              <a:rPr lang="en" sz="2000"/>
              <a:t>Where you must, secure assessments so that you know they’re being completed in the way you intended (reliability) and they are measuring what you designed them to measure (validity)</a:t>
            </a:r>
            <a:endParaRPr sz="20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127">
            <a:hlinkClick action="ppaction://hlinksldjump" r:id="rId3"/>
          </p:cNvPr>
          <p:cNvSpPr txBox="1"/>
          <p:nvPr>
            <p:ph idx="1" type="body"/>
          </p:nvPr>
        </p:nvSpPr>
        <p:spPr>
          <a:xfrm>
            <a:off x="4647725"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not just create an integrity culture </a:t>
            </a:r>
            <a:endParaRPr/>
          </a:p>
        </p:txBody>
      </p:sp>
      <p:sp>
        <p:nvSpPr>
          <p:cNvPr id="1074" name="Google Shape;1074;p127">
            <a:hlinkClick action="ppaction://hlinksldjump" r:id="rId4"/>
          </p:cNvPr>
          <p:cNvSpPr txBox="1"/>
          <p:nvPr>
            <p:ph idx="1" type="body"/>
          </p:nvPr>
        </p:nvSpPr>
        <p:spPr>
          <a:xfrm>
            <a:off x="710982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assessments should be secure</a:t>
            </a:r>
            <a:endParaRPr/>
          </a:p>
        </p:txBody>
      </p:sp>
      <p:sp>
        <p:nvSpPr>
          <p:cNvPr id="1075" name="Google Shape;1075;p127">
            <a:hlinkClick action="ppaction://hlinksldjump" r:id="rId5"/>
          </p:cNvPr>
          <p:cNvSpPr txBox="1"/>
          <p:nvPr>
            <p:ph idx="1" type="body"/>
          </p:nvPr>
        </p:nvSpPr>
        <p:spPr>
          <a:xfrm>
            <a:off x="46477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076" name="Google Shape;1076;p127">
            <a:hlinkClick action="ppaction://hlinksldjump" r:id="rId6"/>
          </p:cNvPr>
          <p:cNvSpPr txBox="1"/>
          <p:nvPr>
            <p:ph idx="1" type="body"/>
          </p:nvPr>
        </p:nvSpPr>
        <p:spPr>
          <a:xfrm>
            <a:off x="71098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can assessments be secured</a:t>
            </a:r>
            <a:endParaRPr/>
          </a:p>
        </p:txBody>
      </p:sp>
      <p:sp>
        <p:nvSpPr>
          <p:cNvPr id="1077" name="Google Shape;1077;p127">
            <a:hlinkClick action="ppaction://hlinksldjump" r:id="rId7"/>
          </p:cNvPr>
          <p:cNvSpPr txBox="1"/>
          <p:nvPr>
            <p:ph idx="1" type="body"/>
          </p:nvPr>
        </p:nvSpPr>
        <p:spPr>
          <a:xfrm>
            <a:off x="224482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do I need to secure assessments</a:t>
            </a:r>
            <a:endParaRPr/>
          </a:p>
        </p:txBody>
      </p:sp>
      <p:sp>
        <p:nvSpPr>
          <p:cNvPr id="1078" name="Google Shape;1078;p127"/>
          <p:cNvSpPr/>
          <p:nvPr/>
        </p:nvSpPr>
        <p:spPr>
          <a:xfrm>
            <a:off x="3813438"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27"/>
          <p:cNvSpPr/>
          <p:nvPr/>
        </p:nvSpPr>
        <p:spPr>
          <a:xfrm>
            <a:off x="6224825"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27"/>
          <p:cNvSpPr/>
          <p:nvPr/>
        </p:nvSpPr>
        <p:spPr>
          <a:xfrm rot="5400000">
            <a:off x="7455875" y="3034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27"/>
          <p:cNvSpPr/>
          <p:nvPr/>
        </p:nvSpPr>
        <p:spPr>
          <a:xfrm flipH="1">
            <a:off x="6224825" y="41738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27"/>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#4: Securing Assessments</a:t>
            </a:r>
            <a:endParaRPr sz="3400">
              <a:solidFill>
                <a:schemeClr val="dk1"/>
              </a:solidFill>
            </a:endParaRPr>
          </a:p>
        </p:txBody>
      </p:sp>
      <p:sp>
        <p:nvSpPr>
          <p:cNvPr id="1083" name="Google Shape;1083;p127"/>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28"/>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Why not just create a culture of integrity (and trust students)?</a:t>
            </a:r>
            <a:endParaRPr sz="3120"/>
          </a:p>
        </p:txBody>
      </p:sp>
      <p:sp>
        <p:nvSpPr>
          <p:cNvPr id="1089" name="Google Shape;1089;p128"/>
          <p:cNvSpPr txBox="1"/>
          <p:nvPr/>
        </p:nvSpPr>
        <p:spPr>
          <a:xfrm>
            <a:off x="509400" y="2164925"/>
            <a:ext cx="8322900" cy="4186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 sz="2000"/>
              <a:t>You should work to create a classroom culture of integrity (see next section on Crafting the GenAI &amp; AI Policy)</a:t>
            </a:r>
            <a:endParaRPr sz="2000"/>
          </a:p>
          <a:p>
            <a:pPr indent="-355600" lvl="1" marL="914400" rtl="0" algn="l">
              <a:spcBef>
                <a:spcPts val="0"/>
              </a:spcBef>
              <a:spcAft>
                <a:spcPts val="0"/>
              </a:spcAft>
              <a:buSzPts val="2000"/>
              <a:buChar char="○"/>
            </a:pPr>
            <a:r>
              <a:rPr lang="en" sz="2000"/>
              <a:t>Doing so could </a:t>
            </a:r>
            <a:r>
              <a:rPr lang="en" sz="2000"/>
              <a:t>impact</a:t>
            </a:r>
            <a:r>
              <a:rPr lang="en" sz="2000"/>
              <a:t> student choices &amp; is a good thing!</a:t>
            </a:r>
            <a:endParaRPr sz="2000"/>
          </a:p>
          <a:p>
            <a:pPr indent="-355600" lvl="0" marL="457200" rtl="0" algn="l">
              <a:spcBef>
                <a:spcPts val="0"/>
              </a:spcBef>
              <a:spcAft>
                <a:spcPts val="0"/>
              </a:spcAft>
              <a:buSzPts val="2000"/>
              <a:buChar char="●"/>
            </a:pPr>
            <a:r>
              <a:rPr lang="en" sz="2000"/>
              <a:t>But for those assessments that really matter - that’s not sufficient </a:t>
            </a:r>
            <a:endParaRPr sz="2000"/>
          </a:p>
          <a:p>
            <a:pPr indent="-355600" lvl="0" marL="457200" rtl="0" algn="l">
              <a:spcBef>
                <a:spcPts val="0"/>
              </a:spcBef>
              <a:spcAft>
                <a:spcPts val="0"/>
              </a:spcAft>
              <a:buSzPts val="2000"/>
              <a:buChar char="●"/>
            </a:pPr>
            <a:r>
              <a:rPr lang="en" sz="2000"/>
              <a:t>Trusting students not to cheat isn’t fair to the students who don’t cheat no matter what</a:t>
            </a:r>
            <a:endParaRPr sz="2000"/>
          </a:p>
          <a:p>
            <a:pPr indent="-355600" lvl="0" marL="457200" rtl="0" algn="l">
              <a:spcBef>
                <a:spcPts val="0"/>
              </a:spcBef>
              <a:spcAft>
                <a:spcPts val="0"/>
              </a:spcAft>
              <a:buSzPts val="2000"/>
              <a:buChar char="●"/>
            </a:pPr>
            <a:r>
              <a:rPr lang="en" sz="2000"/>
              <a:t>For all other human behaviors, we understand that people need help sticking to their goals or keeping their promises</a:t>
            </a:r>
            <a:endParaRPr sz="2000"/>
          </a:p>
          <a:p>
            <a:pPr indent="-355600" lvl="1" marL="914400" rtl="0" algn="l">
              <a:spcBef>
                <a:spcPts val="0"/>
              </a:spcBef>
              <a:spcAft>
                <a:spcPts val="0"/>
              </a:spcAft>
              <a:buSzPts val="2000"/>
              <a:buChar char="○"/>
            </a:pPr>
            <a:r>
              <a:rPr lang="en" sz="2000"/>
              <a:t>E</a:t>
            </a:r>
            <a:r>
              <a:rPr lang="en" sz="2000"/>
              <a:t>.g.: </a:t>
            </a:r>
            <a:r>
              <a:rPr lang="en" sz="2000"/>
              <a:t>I would like to trust myself to </a:t>
            </a:r>
            <a:r>
              <a:rPr lang="en" sz="2000"/>
              <a:t>avoid </a:t>
            </a:r>
            <a:r>
              <a:rPr lang="en" sz="2000"/>
              <a:t>snacking, but to really prevent myself from doing so, I don’t put the snacks in my house!</a:t>
            </a:r>
            <a:endParaRPr sz="2000"/>
          </a:p>
          <a:p>
            <a:pPr indent="-355600" lvl="0" marL="457200" rtl="0" algn="l">
              <a:spcBef>
                <a:spcPts val="0"/>
              </a:spcBef>
              <a:spcAft>
                <a:spcPts val="0"/>
              </a:spcAft>
              <a:buSzPts val="2000"/>
              <a:buChar char="●"/>
            </a:pPr>
            <a:r>
              <a:rPr lang="en" sz="2000"/>
              <a:t>Sometimes students need help to refrain from engaging in behaviors that won’t serve them well in the long run</a:t>
            </a:r>
            <a:endParaRPr sz="20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29">
            <a:hlinkClick action="ppaction://hlinksldjump" r:id="rId3"/>
          </p:cNvPr>
          <p:cNvSpPr txBox="1"/>
          <p:nvPr>
            <p:ph idx="1" type="body"/>
          </p:nvPr>
        </p:nvSpPr>
        <p:spPr>
          <a:xfrm>
            <a:off x="4647725" y="1062567"/>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not just create an integrity culture </a:t>
            </a:r>
            <a:endParaRPr/>
          </a:p>
        </p:txBody>
      </p:sp>
      <p:sp>
        <p:nvSpPr>
          <p:cNvPr id="1095" name="Google Shape;1095;p129">
            <a:hlinkClick action="ppaction://hlinksldjump" r:id="rId4"/>
          </p:cNvPr>
          <p:cNvSpPr txBox="1"/>
          <p:nvPr>
            <p:ph idx="1" type="body"/>
          </p:nvPr>
        </p:nvSpPr>
        <p:spPr>
          <a:xfrm>
            <a:off x="7109825"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assessments should be secure</a:t>
            </a:r>
            <a:endParaRPr/>
          </a:p>
        </p:txBody>
      </p:sp>
      <p:sp>
        <p:nvSpPr>
          <p:cNvPr id="1096" name="Google Shape;1096;p129">
            <a:hlinkClick action="ppaction://hlinksldjump" r:id="rId5"/>
          </p:cNvPr>
          <p:cNvSpPr txBox="1"/>
          <p:nvPr>
            <p:ph idx="1" type="body"/>
          </p:nvPr>
        </p:nvSpPr>
        <p:spPr>
          <a:xfrm>
            <a:off x="46477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097" name="Google Shape;1097;p129">
            <a:hlinkClick action="ppaction://hlinksldjump" r:id="rId6"/>
          </p:cNvPr>
          <p:cNvSpPr txBox="1"/>
          <p:nvPr>
            <p:ph idx="1" type="body"/>
          </p:nvPr>
        </p:nvSpPr>
        <p:spPr>
          <a:xfrm>
            <a:off x="71098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can assessments be secured</a:t>
            </a:r>
            <a:endParaRPr/>
          </a:p>
        </p:txBody>
      </p:sp>
      <p:sp>
        <p:nvSpPr>
          <p:cNvPr id="1098" name="Google Shape;1098;p129">
            <a:hlinkClick action="ppaction://hlinksldjump" r:id="rId7"/>
          </p:cNvPr>
          <p:cNvSpPr txBox="1"/>
          <p:nvPr>
            <p:ph idx="1" type="body"/>
          </p:nvPr>
        </p:nvSpPr>
        <p:spPr>
          <a:xfrm>
            <a:off x="224482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do I need to secure assessments</a:t>
            </a:r>
            <a:endParaRPr/>
          </a:p>
        </p:txBody>
      </p:sp>
      <p:sp>
        <p:nvSpPr>
          <p:cNvPr id="1099" name="Google Shape;1099;p129"/>
          <p:cNvSpPr/>
          <p:nvPr/>
        </p:nvSpPr>
        <p:spPr>
          <a:xfrm>
            <a:off x="3813438"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29"/>
          <p:cNvSpPr/>
          <p:nvPr/>
        </p:nvSpPr>
        <p:spPr>
          <a:xfrm>
            <a:off x="6224825"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29"/>
          <p:cNvSpPr/>
          <p:nvPr/>
        </p:nvSpPr>
        <p:spPr>
          <a:xfrm rot="5400000">
            <a:off x="7455875" y="3034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29"/>
          <p:cNvSpPr/>
          <p:nvPr/>
        </p:nvSpPr>
        <p:spPr>
          <a:xfrm flipH="1">
            <a:off x="6224825" y="41738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29"/>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#4: Securing Assessments</a:t>
            </a:r>
            <a:endParaRPr sz="3400">
              <a:solidFill>
                <a:schemeClr val="dk1"/>
              </a:solidFill>
            </a:endParaRPr>
          </a:p>
        </p:txBody>
      </p:sp>
      <p:sp>
        <p:nvSpPr>
          <p:cNvPr id="1104" name="Google Shape;1104;p129"/>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3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Assessments that should be Secured are those that:</a:t>
            </a:r>
            <a:endParaRPr/>
          </a:p>
        </p:txBody>
      </p:sp>
      <p:sp>
        <p:nvSpPr>
          <p:cNvPr id="1110" name="Google Shape;1110;p130"/>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evaluate, rather than facilitate or improve learning </a:t>
            </a:r>
            <a:endParaRPr sz="2100"/>
          </a:p>
          <a:p>
            <a:pPr indent="-361950" lvl="0" marL="457200" rtl="0" algn="l">
              <a:spcBef>
                <a:spcPts val="0"/>
              </a:spcBef>
              <a:spcAft>
                <a:spcPts val="0"/>
              </a:spcAft>
              <a:buSzPts val="2100"/>
              <a:buChar char="●"/>
            </a:pPr>
            <a:r>
              <a:rPr lang="en" sz="2100"/>
              <a:t>determine if a </a:t>
            </a:r>
            <a:r>
              <a:rPr lang="en" sz="2100"/>
              <a:t>student</a:t>
            </a:r>
            <a:r>
              <a:rPr lang="en" sz="2100"/>
              <a:t> is ready to progress into the next course in the sequence</a:t>
            </a:r>
            <a:endParaRPr sz="2100"/>
          </a:p>
          <a:p>
            <a:pPr indent="-361950" lvl="0" marL="457200" rtl="0" algn="l">
              <a:spcBef>
                <a:spcPts val="0"/>
              </a:spcBef>
              <a:spcAft>
                <a:spcPts val="0"/>
              </a:spcAft>
              <a:buSzPts val="2100"/>
              <a:buChar char="●"/>
            </a:pPr>
            <a:r>
              <a:rPr lang="en" sz="2100"/>
              <a:t>predict a student’s ability to succeed in a particular genre/discipline (e.g., math placement tests)</a:t>
            </a:r>
            <a:endParaRPr sz="2100"/>
          </a:p>
          <a:p>
            <a:pPr indent="-361950" lvl="0" marL="457200" rtl="0" algn="l">
              <a:spcBef>
                <a:spcPts val="0"/>
              </a:spcBef>
              <a:spcAft>
                <a:spcPts val="0"/>
              </a:spcAft>
              <a:buSzPts val="2100"/>
              <a:buChar char="●"/>
            </a:pPr>
            <a:r>
              <a:rPr lang="en" sz="2100"/>
              <a:t>require a restriction of cognitive offloading (because the lower level knowledge is being assessed)</a:t>
            </a:r>
            <a:endParaRPr sz="2100"/>
          </a:p>
          <a:p>
            <a:pPr indent="-361950" lvl="0" marL="457200" rtl="0" algn="l">
              <a:spcBef>
                <a:spcPts val="0"/>
              </a:spcBef>
              <a:spcAft>
                <a:spcPts val="0"/>
              </a:spcAft>
              <a:buSzPts val="2100"/>
              <a:buChar char="●"/>
            </a:pPr>
            <a:r>
              <a:rPr lang="en" sz="2100"/>
              <a:t>have to be reused term after term with few changes</a:t>
            </a:r>
            <a:endParaRPr sz="2100"/>
          </a:p>
          <a:p>
            <a:pPr indent="-361950" lvl="0" marL="457200" rtl="0" algn="l">
              <a:spcBef>
                <a:spcPts val="0"/>
              </a:spcBef>
              <a:spcAft>
                <a:spcPts val="0"/>
              </a:spcAft>
              <a:buSzPts val="2100"/>
              <a:buChar char="●"/>
            </a:pPr>
            <a:r>
              <a:rPr lang="en" sz="2100"/>
              <a:t>result in degrees being granted (e.g., theses, culminating exams, capstone projects, dissertations)</a:t>
            </a:r>
            <a:endParaRPr sz="210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31">
            <a:hlinkClick action="ppaction://hlinksldjump" r:id="rId3"/>
          </p:cNvPr>
          <p:cNvSpPr txBox="1"/>
          <p:nvPr>
            <p:ph idx="1" type="body"/>
          </p:nvPr>
        </p:nvSpPr>
        <p:spPr>
          <a:xfrm>
            <a:off x="4647725" y="1062567"/>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not just create an integrity culture </a:t>
            </a:r>
            <a:endParaRPr/>
          </a:p>
        </p:txBody>
      </p:sp>
      <p:sp>
        <p:nvSpPr>
          <p:cNvPr id="1116" name="Google Shape;1116;p131">
            <a:hlinkClick action="ppaction://hlinksldjump" r:id="rId4"/>
          </p:cNvPr>
          <p:cNvSpPr txBox="1"/>
          <p:nvPr>
            <p:ph idx="1" type="body"/>
          </p:nvPr>
        </p:nvSpPr>
        <p:spPr>
          <a:xfrm>
            <a:off x="7109825" y="1062567"/>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assessments should be secure</a:t>
            </a:r>
            <a:endParaRPr/>
          </a:p>
        </p:txBody>
      </p:sp>
      <p:sp>
        <p:nvSpPr>
          <p:cNvPr id="1117" name="Google Shape;1117;p131">
            <a:hlinkClick action="ppaction://hlinksldjump" r:id="rId5"/>
          </p:cNvPr>
          <p:cNvSpPr txBox="1"/>
          <p:nvPr>
            <p:ph idx="1" type="body"/>
          </p:nvPr>
        </p:nvSpPr>
        <p:spPr>
          <a:xfrm>
            <a:off x="46477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118" name="Google Shape;1118;p131">
            <a:hlinkClick action="ppaction://hlinksldjump" r:id="rId6"/>
          </p:cNvPr>
          <p:cNvSpPr txBox="1"/>
          <p:nvPr>
            <p:ph idx="1" type="body"/>
          </p:nvPr>
        </p:nvSpPr>
        <p:spPr>
          <a:xfrm>
            <a:off x="7109825" y="36191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can assessments be secured</a:t>
            </a:r>
            <a:endParaRPr/>
          </a:p>
        </p:txBody>
      </p:sp>
      <p:sp>
        <p:nvSpPr>
          <p:cNvPr id="1119" name="Google Shape;1119;p131">
            <a:hlinkClick action="ppaction://hlinksldjump" r:id="rId7"/>
          </p:cNvPr>
          <p:cNvSpPr txBox="1"/>
          <p:nvPr>
            <p:ph idx="1" type="body"/>
          </p:nvPr>
        </p:nvSpPr>
        <p:spPr>
          <a:xfrm>
            <a:off x="224482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do I need to secure assessments</a:t>
            </a:r>
            <a:endParaRPr/>
          </a:p>
        </p:txBody>
      </p:sp>
      <p:sp>
        <p:nvSpPr>
          <p:cNvPr id="1120" name="Google Shape;1120;p131"/>
          <p:cNvSpPr/>
          <p:nvPr/>
        </p:nvSpPr>
        <p:spPr>
          <a:xfrm>
            <a:off x="3813438"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31"/>
          <p:cNvSpPr/>
          <p:nvPr/>
        </p:nvSpPr>
        <p:spPr>
          <a:xfrm>
            <a:off x="6224825"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31"/>
          <p:cNvSpPr/>
          <p:nvPr/>
        </p:nvSpPr>
        <p:spPr>
          <a:xfrm rot="5400000">
            <a:off x="7455875" y="3034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31"/>
          <p:cNvSpPr/>
          <p:nvPr/>
        </p:nvSpPr>
        <p:spPr>
          <a:xfrm flipH="1">
            <a:off x="6224825" y="41738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31"/>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#4: Securing Assessments</a:t>
            </a:r>
            <a:endParaRPr sz="3400">
              <a:solidFill>
                <a:schemeClr val="dk1"/>
              </a:solidFill>
            </a:endParaRPr>
          </a:p>
        </p:txBody>
      </p:sp>
      <p:sp>
        <p:nvSpPr>
          <p:cNvPr id="1125" name="Google Shape;1125;p131"/>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3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Secure Assessments</a:t>
            </a:r>
            <a:endParaRPr/>
          </a:p>
        </p:txBody>
      </p:sp>
      <p:sp>
        <p:nvSpPr>
          <p:cNvPr id="1131" name="Google Shape;1131;p13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AutoNum type="arabicPeriod"/>
            </a:pPr>
            <a:r>
              <a:rPr lang="en" sz="2000"/>
              <a:t>Use the </a:t>
            </a:r>
            <a:r>
              <a:rPr lang="en" sz="2000" u="sng">
                <a:solidFill>
                  <a:schemeClr val="hlink"/>
                </a:solidFill>
                <a:hlinkClick r:id="rId3"/>
              </a:rPr>
              <a:t>Triton Testing Center</a:t>
            </a:r>
            <a:r>
              <a:rPr lang="en" sz="2000"/>
              <a:t> (for make-up and accommodated tests)</a:t>
            </a:r>
            <a:endParaRPr sz="2000"/>
          </a:p>
          <a:p>
            <a:pPr indent="-355600" lvl="0" marL="457200" rtl="0" algn="l">
              <a:spcBef>
                <a:spcPts val="0"/>
              </a:spcBef>
              <a:spcAft>
                <a:spcPts val="0"/>
              </a:spcAft>
              <a:buSzPts val="2000"/>
              <a:buAutoNum type="arabicPeriod"/>
            </a:pPr>
            <a:r>
              <a:rPr lang="en" sz="2000" u="sng">
                <a:solidFill>
                  <a:schemeClr val="accent5"/>
                </a:solidFill>
                <a:hlinkClick r:id="rId4">
                  <a:extLst>
                    <a:ext uri="{A12FA001-AC4F-418D-AE19-62706E023703}">
                      <ahyp:hlinkClr val="tx"/>
                    </a:ext>
                  </a:extLst>
                </a:hlinkClick>
              </a:rPr>
              <a:t>Oral assessments</a:t>
            </a:r>
            <a:endParaRPr sz="2000"/>
          </a:p>
          <a:p>
            <a:pPr indent="-355600" lvl="0" marL="457200" rtl="0" algn="l">
              <a:spcBef>
                <a:spcPts val="0"/>
              </a:spcBef>
              <a:spcAft>
                <a:spcPts val="0"/>
              </a:spcAft>
              <a:buSzPts val="2000"/>
              <a:buAutoNum type="arabicPeriod"/>
            </a:pPr>
            <a:r>
              <a:rPr lang="en" sz="2000" u="sng">
                <a:solidFill>
                  <a:schemeClr val="accent5"/>
                </a:solidFill>
                <a:hlinkClick r:id="rId5">
                  <a:extLst>
                    <a:ext uri="{A12FA001-AC4F-418D-AE19-62706E023703}">
                      <ahyp:hlinkClr val="tx"/>
                    </a:ext>
                  </a:extLst>
                </a:hlinkClick>
              </a:rPr>
              <a:t>Interactive oral assessments</a:t>
            </a:r>
            <a:endParaRPr sz="2000"/>
          </a:p>
          <a:p>
            <a:pPr indent="-355600" lvl="0" marL="457200" rtl="0" algn="l">
              <a:spcBef>
                <a:spcPts val="0"/>
              </a:spcBef>
              <a:spcAft>
                <a:spcPts val="0"/>
              </a:spcAft>
              <a:buSzPts val="2000"/>
              <a:buAutoNum type="arabicPeriod"/>
            </a:pPr>
            <a:r>
              <a:rPr lang="en" sz="2000" u="sng">
                <a:solidFill>
                  <a:schemeClr val="accent5"/>
                </a:solidFill>
                <a:hlinkClick r:id="rId6">
                  <a:extLst>
                    <a:ext uri="{A12FA001-AC4F-418D-AE19-62706E023703}">
                      <ahyp:hlinkClr val="tx"/>
                    </a:ext>
                  </a:extLst>
                </a:hlinkClick>
              </a:rPr>
              <a:t>Two-stage exams</a:t>
            </a:r>
            <a:endParaRPr sz="2000"/>
          </a:p>
          <a:p>
            <a:pPr indent="-355600" lvl="0" marL="457200" rtl="0" algn="l">
              <a:spcBef>
                <a:spcPts val="0"/>
              </a:spcBef>
              <a:spcAft>
                <a:spcPts val="0"/>
              </a:spcAft>
              <a:buSzPts val="2000"/>
              <a:buAutoNum type="arabicPeriod"/>
            </a:pPr>
            <a:r>
              <a:rPr lang="en" sz="2000"/>
              <a:t>Individualized Assessments (e.g., </a:t>
            </a:r>
            <a:r>
              <a:rPr lang="en" sz="2000" u="sng">
                <a:solidFill>
                  <a:schemeClr val="hlink"/>
                </a:solidFill>
                <a:hlinkClick r:id="rId7"/>
              </a:rPr>
              <a:t>PrairieLearn</a:t>
            </a:r>
            <a:r>
              <a:rPr lang="en" sz="2000"/>
              <a:t>)</a:t>
            </a:r>
            <a:endParaRPr sz="2000"/>
          </a:p>
          <a:p>
            <a:pPr indent="-355600" lvl="0" marL="457200" rtl="0" algn="l">
              <a:spcBef>
                <a:spcPts val="0"/>
              </a:spcBef>
              <a:spcAft>
                <a:spcPts val="0"/>
              </a:spcAft>
              <a:buSzPts val="2000"/>
              <a:buAutoNum type="arabicPeriod"/>
            </a:pPr>
            <a:r>
              <a:rPr lang="en" sz="2000"/>
              <a:t>In-Class Proctoring</a:t>
            </a:r>
            <a:endParaRPr sz="2000"/>
          </a:p>
          <a:p>
            <a:pPr indent="-355600" lvl="0" marL="457200" rtl="0" algn="l">
              <a:spcBef>
                <a:spcPts val="0"/>
              </a:spcBef>
              <a:spcAft>
                <a:spcPts val="0"/>
              </a:spcAft>
              <a:buSzPts val="2000"/>
              <a:buAutoNum type="arabicPeriod"/>
            </a:pPr>
            <a:r>
              <a:rPr lang="en" sz="2000"/>
              <a:t>Online Tools (e.g., </a:t>
            </a:r>
            <a:r>
              <a:rPr lang="en" sz="2000" u="sng">
                <a:solidFill>
                  <a:schemeClr val="hlink"/>
                </a:solidFill>
                <a:hlinkClick r:id="rId8"/>
              </a:rPr>
              <a:t>Lockdown Browser</a:t>
            </a:r>
            <a:r>
              <a:rPr lang="en" sz="2000"/>
              <a:t>;</a:t>
            </a:r>
            <a:r>
              <a:rPr lang="en" sz="2000" u="sng">
                <a:solidFill>
                  <a:schemeClr val="hlink"/>
                </a:solidFill>
                <a:hlinkClick r:id="rId9"/>
              </a:rPr>
              <a:t> Remote Proctoring</a:t>
            </a:r>
            <a:r>
              <a:rPr lang="en" sz="2000"/>
              <a:t>)</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What 3 particular</a:t>
            </a:r>
            <a:endParaRPr/>
          </a:p>
          <a:p>
            <a:pPr indent="0" lvl="0" marL="0" rtl="0" algn="ctr">
              <a:spcBef>
                <a:spcPts val="0"/>
              </a:spcBef>
              <a:spcAft>
                <a:spcPts val="0"/>
              </a:spcAft>
              <a:buNone/>
            </a:pPr>
            <a:r>
              <a:rPr lang="en"/>
              <a:t>GenAI LLMs Can Do</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33">
            <a:hlinkClick action="ppaction://hlinksldjump" r:id="rId3"/>
          </p:cNvPr>
          <p:cNvSpPr txBox="1"/>
          <p:nvPr>
            <p:ph idx="1" type="body"/>
          </p:nvPr>
        </p:nvSpPr>
        <p:spPr>
          <a:xfrm>
            <a:off x="4647725" y="1062567"/>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not just create an integrity culture </a:t>
            </a:r>
            <a:endParaRPr/>
          </a:p>
        </p:txBody>
      </p:sp>
      <p:sp>
        <p:nvSpPr>
          <p:cNvPr id="1137" name="Google Shape;1137;p133">
            <a:hlinkClick action="ppaction://hlinksldjump" r:id="rId4"/>
          </p:cNvPr>
          <p:cNvSpPr txBox="1"/>
          <p:nvPr>
            <p:ph idx="1" type="body"/>
          </p:nvPr>
        </p:nvSpPr>
        <p:spPr>
          <a:xfrm>
            <a:off x="7109825" y="1062567"/>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assessments should be secure</a:t>
            </a:r>
            <a:endParaRPr/>
          </a:p>
        </p:txBody>
      </p:sp>
      <p:sp>
        <p:nvSpPr>
          <p:cNvPr id="1138" name="Google Shape;1138;p133">
            <a:hlinkClick action="ppaction://hlinksldjump" r:id="rId5"/>
          </p:cNvPr>
          <p:cNvSpPr txBox="1"/>
          <p:nvPr>
            <p:ph idx="1" type="body"/>
          </p:nvPr>
        </p:nvSpPr>
        <p:spPr>
          <a:xfrm>
            <a:off x="4647725" y="3626129"/>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139" name="Google Shape;1139;p133">
            <a:hlinkClick action="ppaction://hlinksldjump" r:id="rId6"/>
          </p:cNvPr>
          <p:cNvSpPr txBox="1"/>
          <p:nvPr>
            <p:ph idx="1" type="body"/>
          </p:nvPr>
        </p:nvSpPr>
        <p:spPr>
          <a:xfrm>
            <a:off x="7109825" y="36191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can assessments be secured</a:t>
            </a:r>
            <a:endParaRPr/>
          </a:p>
        </p:txBody>
      </p:sp>
      <p:sp>
        <p:nvSpPr>
          <p:cNvPr id="1140" name="Google Shape;1140;p133">
            <a:hlinkClick action="ppaction://hlinksldjump" r:id="rId7"/>
          </p:cNvPr>
          <p:cNvSpPr txBox="1"/>
          <p:nvPr>
            <p:ph idx="1" type="body"/>
          </p:nvPr>
        </p:nvSpPr>
        <p:spPr>
          <a:xfrm>
            <a:off x="224482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do I need to secure assessments</a:t>
            </a:r>
            <a:endParaRPr/>
          </a:p>
        </p:txBody>
      </p:sp>
      <p:sp>
        <p:nvSpPr>
          <p:cNvPr id="1141" name="Google Shape;1141;p133"/>
          <p:cNvSpPr/>
          <p:nvPr/>
        </p:nvSpPr>
        <p:spPr>
          <a:xfrm>
            <a:off x="3813438"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33"/>
          <p:cNvSpPr/>
          <p:nvPr/>
        </p:nvSpPr>
        <p:spPr>
          <a:xfrm>
            <a:off x="6224825" y="161757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33"/>
          <p:cNvSpPr/>
          <p:nvPr/>
        </p:nvSpPr>
        <p:spPr>
          <a:xfrm rot="5400000">
            <a:off x="7455875" y="3034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33"/>
          <p:cNvSpPr/>
          <p:nvPr/>
        </p:nvSpPr>
        <p:spPr>
          <a:xfrm flipH="1">
            <a:off x="6224825" y="41738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33"/>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#4: Securing Assessments</a:t>
            </a:r>
            <a:endParaRPr sz="3400">
              <a:solidFill>
                <a:schemeClr val="dk1"/>
              </a:solidFill>
            </a:endParaRPr>
          </a:p>
        </p:txBody>
      </p:sp>
      <p:sp>
        <p:nvSpPr>
          <p:cNvPr id="1146" name="Google Shape;1146;p133"/>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
        <p:nvSpPr>
          <p:cNvPr id="1147" name="Google Shape;1147;p133"/>
          <p:cNvSpPr/>
          <p:nvPr/>
        </p:nvSpPr>
        <p:spPr>
          <a:xfrm rot="5400000">
            <a:off x="5108525" y="5580325"/>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33">
            <a:hlinkClick action="ppaction://hlinksldjump" r:id="rId8"/>
          </p:cNvPr>
          <p:cNvSpPr txBox="1"/>
          <p:nvPr>
            <p:ph idx="1" type="body"/>
          </p:nvPr>
        </p:nvSpPr>
        <p:spPr>
          <a:xfrm>
            <a:off x="4647725" y="6050430"/>
            <a:ext cx="1577100" cy="655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Next Step</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3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t>Additional Readings</a:t>
            </a:r>
            <a:endParaRPr sz="3200"/>
          </a:p>
        </p:txBody>
      </p:sp>
      <p:sp>
        <p:nvSpPr>
          <p:cNvPr id="1154" name="Google Shape;1154;p13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sz="2300" u="sng">
                <a:solidFill>
                  <a:schemeClr val="hlink"/>
                </a:solidFill>
                <a:highlight>
                  <a:srgbClr val="FFFFFF"/>
                </a:highlight>
                <a:hlinkClick r:id="rId3"/>
              </a:rPr>
              <a:t>Generative artificial intelligence and assessment security</a:t>
            </a:r>
            <a:endParaRPr b="1" sz="2300">
              <a:solidFill>
                <a:srgbClr val="001641"/>
              </a:solidFill>
              <a:highlight>
                <a:srgbClr val="FFFFFF"/>
              </a:highlight>
            </a:endParaRPr>
          </a:p>
          <a:p>
            <a:pPr indent="-342900" lvl="0" marL="457200" rtl="0" algn="l">
              <a:spcBef>
                <a:spcPts val="1100"/>
              </a:spcBef>
              <a:spcAft>
                <a:spcPts val="0"/>
              </a:spcAft>
              <a:buSzPts val="1800"/>
              <a:buChar char="●"/>
            </a:pPr>
            <a:r>
              <a:rPr lang="en"/>
              <a:t>A really thorough site exploring the potential risks to academic </a:t>
            </a:r>
            <a:r>
              <a:rPr lang="en"/>
              <a:t>integrity</a:t>
            </a:r>
            <a:r>
              <a:rPr lang="en"/>
              <a:t> &amp; security, as well as the potential tips &amp; mitigation strategies for all types of assessments:</a:t>
            </a:r>
            <a:endParaRPr/>
          </a:p>
          <a:p>
            <a:pPr indent="-317500" lvl="1" marL="914400" rtl="0" algn="l">
              <a:spcBef>
                <a:spcPts val="0"/>
              </a:spcBef>
              <a:spcAft>
                <a:spcPts val="0"/>
              </a:spcAft>
              <a:buSzPts val="1400"/>
              <a:buChar char="○"/>
            </a:pPr>
            <a:r>
              <a:rPr lang="en"/>
              <a:t>Quizzes</a:t>
            </a:r>
            <a:endParaRPr/>
          </a:p>
          <a:p>
            <a:pPr indent="-317500" lvl="1" marL="914400" rtl="0" algn="l">
              <a:spcBef>
                <a:spcPts val="0"/>
              </a:spcBef>
              <a:spcAft>
                <a:spcPts val="0"/>
              </a:spcAft>
              <a:buSzPts val="1400"/>
              <a:buChar char="○"/>
            </a:pPr>
            <a:r>
              <a:rPr lang="en"/>
              <a:t>Exams</a:t>
            </a:r>
            <a:endParaRPr/>
          </a:p>
          <a:p>
            <a:pPr indent="-317500" lvl="1" marL="914400" rtl="0" algn="l">
              <a:spcBef>
                <a:spcPts val="0"/>
              </a:spcBef>
              <a:spcAft>
                <a:spcPts val="0"/>
              </a:spcAft>
              <a:buSzPts val="1400"/>
              <a:buChar char="○"/>
            </a:pPr>
            <a:r>
              <a:rPr lang="en"/>
              <a:t>Written tasks</a:t>
            </a:r>
            <a:endParaRPr/>
          </a:p>
          <a:p>
            <a:pPr indent="-317500" lvl="1" marL="914400" rtl="0" algn="l">
              <a:spcBef>
                <a:spcPts val="0"/>
              </a:spcBef>
              <a:spcAft>
                <a:spcPts val="0"/>
              </a:spcAft>
              <a:buSzPts val="1400"/>
              <a:buChar char="○"/>
            </a:pPr>
            <a:r>
              <a:rPr lang="en"/>
              <a:t>Presentations and performances</a:t>
            </a:r>
            <a:endParaRPr/>
          </a:p>
          <a:p>
            <a:pPr indent="-317500" lvl="1" marL="914400" rtl="0" algn="l">
              <a:spcBef>
                <a:spcPts val="0"/>
              </a:spcBef>
              <a:spcAft>
                <a:spcPts val="0"/>
              </a:spcAft>
              <a:buSzPts val="1400"/>
              <a:buChar char="○"/>
            </a:pPr>
            <a:r>
              <a:rPr lang="en"/>
              <a:t>Coding tasks</a:t>
            </a:r>
            <a:endParaRPr/>
          </a:p>
          <a:p>
            <a:pPr indent="-317500" lvl="1" marL="914400" rtl="0" algn="l">
              <a:spcBef>
                <a:spcPts val="0"/>
              </a:spcBef>
              <a:spcAft>
                <a:spcPts val="0"/>
              </a:spcAft>
              <a:buSzPts val="1400"/>
              <a:buChar char="○"/>
            </a:pPr>
            <a:r>
              <a:rPr lang="en"/>
              <a:t>Labs/Practicals</a:t>
            </a:r>
            <a:endParaRPr/>
          </a:p>
          <a:p>
            <a:pPr indent="-317500" lvl="1" marL="914400" rtl="0" algn="l">
              <a:spcBef>
                <a:spcPts val="0"/>
              </a:spcBef>
              <a:spcAft>
                <a:spcPts val="0"/>
              </a:spcAft>
              <a:buSzPts val="1400"/>
              <a:buChar char="○"/>
            </a:pPr>
            <a:r>
              <a:rPr lang="en"/>
              <a:t>Graphical artefact/resource</a:t>
            </a:r>
            <a:endParaRPr/>
          </a:p>
          <a:p>
            <a:pPr indent="0" lvl="0" marL="0" rtl="0" algn="l">
              <a:spcBef>
                <a:spcPts val="1200"/>
              </a:spcBef>
              <a:spcAft>
                <a:spcPts val="0"/>
              </a:spcAft>
              <a:buNone/>
            </a:pPr>
            <a:r>
              <a:rPr b="1" lang="en"/>
              <a:t>Thoughts About Remote Proctoring Using Third Party Services</a:t>
            </a:r>
            <a:endParaRPr b="1"/>
          </a:p>
          <a:p>
            <a:pPr indent="-342900" lvl="0" marL="457200" rtl="0" algn="l">
              <a:spcBef>
                <a:spcPts val="1200"/>
              </a:spcBef>
              <a:spcAft>
                <a:spcPts val="0"/>
              </a:spcAft>
              <a:buSzPts val="1800"/>
              <a:buChar char="●"/>
            </a:pPr>
            <a:r>
              <a:rPr lang="en" u="sng">
                <a:solidFill>
                  <a:schemeClr val="hlink"/>
                </a:solidFill>
                <a:hlinkClick r:id="rId4"/>
              </a:rPr>
              <a:t>Remote Proctoring: Understanding the Debate</a:t>
            </a:r>
            <a:endParaRPr/>
          </a:p>
          <a:p>
            <a:pPr indent="-342900" lvl="0" marL="457200" rtl="0" algn="l">
              <a:spcBef>
                <a:spcPts val="0"/>
              </a:spcBef>
              <a:spcAft>
                <a:spcPts val="0"/>
              </a:spcAft>
              <a:buSzPts val="1800"/>
              <a:buChar char="●"/>
            </a:pPr>
            <a:r>
              <a:rPr lang="en" u="sng">
                <a:solidFill>
                  <a:schemeClr val="hlink"/>
                </a:solidFill>
                <a:hlinkClick r:id="rId5"/>
              </a:rPr>
              <a:t>The Good and Bad of Online Proctoring</a:t>
            </a:r>
            <a:endParaRPr/>
          </a:p>
          <a:p>
            <a:pPr indent="0" lvl="0" marL="0" rtl="0" algn="l">
              <a:spcBef>
                <a:spcPts val="1200"/>
              </a:spcBef>
              <a:spcAft>
                <a:spcPts val="1200"/>
              </a:spcAft>
              <a:buNone/>
            </a:pPr>
            <a:r>
              <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cxnSp>
        <p:nvCxnSpPr>
          <p:cNvPr id="1159" name="Google Shape;1159;p135"/>
          <p:cNvCxnSpPr>
            <a:stCxn id="1160" idx="2"/>
            <a:endCxn id="1161" idx="0"/>
          </p:cNvCxnSpPr>
          <p:nvPr/>
        </p:nvCxnSpPr>
        <p:spPr>
          <a:xfrm>
            <a:off x="1173100" y="1865150"/>
            <a:ext cx="22500" cy="4005300"/>
          </a:xfrm>
          <a:prstGeom prst="straightConnector1">
            <a:avLst/>
          </a:prstGeom>
          <a:noFill/>
          <a:ln cap="flat" cmpd="sng" w="9525">
            <a:solidFill>
              <a:schemeClr val="dk2"/>
            </a:solidFill>
            <a:prstDash val="solid"/>
            <a:round/>
            <a:headEnd len="med" w="med" type="none"/>
            <a:tailEnd len="med" w="med" type="triangle"/>
          </a:ln>
        </p:spPr>
      </p:cxnSp>
      <p:sp>
        <p:nvSpPr>
          <p:cNvPr id="1162" name="Google Shape;1162;p135"/>
          <p:cNvSpPr txBox="1"/>
          <p:nvPr/>
        </p:nvSpPr>
        <p:spPr>
          <a:xfrm>
            <a:off x="947950" y="25113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163" name="Google Shape;1163;p135"/>
          <p:cNvCxnSpPr>
            <a:endCxn id="1164" idx="1"/>
          </p:cNvCxnSpPr>
          <p:nvPr/>
        </p:nvCxnSpPr>
        <p:spPr>
          <a:xfrm>
            <a:off x="1983513" y="1215125"/>
            <a:ext cx="1255500" cy="13200"/>
          </a:xfrm>
          <a:prstGeom prst="straightConnector1">
            <a:avLst/>
          </a:prstGeom>
          <a:noFill/>
          <a:ln cap="flat" cmpd="sng" w="9525">
            <a:solidFill>
              <a:schemeClr val="dk2"/>
            </a:solidFill>
            <a:prstDash val="solid"/>
            <a:round/>
            <a:headEnd len="med" w="med" type="none"/>
            <a:tailEnd len="med" w="med" type="triangle"/>
          </a:ln>
        </p:spPr>
      </p:cxnSp>
      <p:sp>
        <p:nvSpPr>
          <p:cNvPr id="1165" name="Google Shape;1165;p135"/>
          <p:cNvSpPr txBox="1"/>
          <p:nvPr/>
        </p:nvSpPr>
        <p:spPr>
          <a:xfrm>
            <a:off x="2612325"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166" name="Google Shape;1166;p135"/>
          <p:cNvCxnSpPr>
            <a:stCxn id="1164" idx="3"/>
            <a:endCxn id="1167" idx="1"/>
          </p:cNvCxnSpPr>
          <p:nvPr/>
        </p:nvCxnSpPr>
        <p:spPr>
          <a:xfrm>
            <a:off x="5384913" y="1228325"/>
            <a:ext cx="1234800" cy="0"/>
          </a:xfrm>
          <a:prstGeom prst="straightConnector1">
            <a:avLst/>
          </a:prstGeom>
          <a:noFill/>
          <a:ln cap="flat" cmpd="sng" w="9525">
            <a:solidFill>
              <a:schemeClr val="dk2"/>
            </a:solidFill>
            <a:prstDash val="solid"/>
            <a:round/>
            <a:headEnd len="med" w="med" type="none"/>
            <a:tailEnd len="med" w="med" type="triangle"/>
          </a:ln>
        </p:spPr>
      </p:cxnSp>
      <p:sp>
        <p:nvSpPr>
          <p:cNvPr id="1168" name="Google Shape;1168;p135"/>
          <p:cNvSpPr txBox="1"/>
          <p:nvPr/>
        </p:nvSpPr>
        <p:spPr>
          <a:xfrm>
            <a:off x="5650838"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169" name="Google Shape;1169;p135"/>
          <p:cNvCxnSpPr>
            <a:stCxn id="1167" idx="2"/>
            <a:endCxn id="1170" idx="0"/>
          </p:cNvCxnSpPr>
          <p:nvPr/>
        </p:nvCxnSpPr>
        <p:spPr>
          <a:xfrm>
            <a:off x="7547125" y="1713400"/>
            <a:ext cx="0" cy="1248900"/>
          </a:xfrm>
          <a:prstGeom prst="straightConnector1">
            <a:avLst/>
          </a:prstGeom>
          <a:noFill/>
          <a:ln cap="flat" cmpd="sng" w="9525">
            <a:solidFill>
              <a:schemeClr val="dk2"/>
            </a:solidFill>
            <a:prstDash val="solid"/>
            <a:round/>
            <a:headEnd len="med" w="med" type="none"/>
            <a:tailEnd len="med" w="med" type="triangle"/>
          </a:ln>
        </p:spPr>
      </p:cxnSp>
      <p:cxnSp>
        <p:nvCxnSpPr>
          <p:cNvPr id="1171" name="Google Shape;1171;p135"/>
          <p:cNvCxnSpPr>
            <a:stCxn id="1172" idx="3"/>
            <a:endCxn id="1170" idx="1"/>
          </p:cNvCxnSpPr>
          <p:nvPr/>
        </p:nvCxnSpPr>
        <p:spPr>
          <a:xfrm flipH="1" rot="10800000">
            <a:off x="5308713" y="3447488"/>
            <a:ext cx="1311000" cy="13500"/>
          </a:xfrm>
          <a:prstGeom prst="straightConnector1">
            <a:avLst/>
          </a:prstGeom>
          <a:noFill/>
          <a:ln cap="flat" cmpd="sng" w="9525">
            <a:solidFill>
              <a:schemeClr val="dk2"/>
            </a:solidFill>
            <a:prstDash val="solid"/>
            <a:round/>
            <a:headEnd len="med" w="med" type="none"/>
            <a:tailEnd len="med" w="med" type="triangle"/>
          </a:ln>
        </p:spPr>
      </p:cxnSp>
      <p:sp>
        <p:nvSpPr>
          <p:cNvPr id="1173" name="Google Shape;1173;p135"/>
          <p:cNvSpPr txBox="1"/>
          <p:nvPr/>
        </p:nvSpPr>
        <p:spPr>
          <a:xfrm>
            <a:off x="5612725" y="314507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174" name="Google Shape;1174;p135"/>
          <p:cNvCxnSpPr>
            <a:stCxn id="1164" idx="2"/>
            <a:endCxn id="1172" idx="0"/>
          </p:cNvCxnSpPr>
          <p:nvPr/>
        </p:nvCxnSpPr>
        <p:spPr>
          <a:xfrm>
            <a:off x="4311963" y="2076125"/>
            <a:ext cx="0" cy="537000"/>
          </a:xfrm>
          <a:prstGeom prst="straightConnector1">
            <a:avLst/>
          </a:prstGeom>
          <a:noFill/>
          <a:ln cap="flat" cmpd="sng" w="9525">
            <a:solidFill>
              <a:schemeClr val="dk2"/>
            </a:solidFill>
            <a:prstDash val="solid"/>
            <a:round/>
            <a:headEnd len="med" w="med" type="none"/>
            <a:tailEnd len="med" w="med" type="triangle"/>
          </a:ln>
        </p:spPr>
      </p:cxnSp>
      <p:sp>
        <p:nvSpPr>
          <p:cNvPr id="1175" name="Google Shape;1175;p135"/>
          <p:cNvSpPr txBox="1"/>
          <p:nvPr/>
        </p:nvSpPr>
        <p:spPr>
          <a:xfrm>
            <a:off x="4011275" y="2076113"/>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sp>
        <p:nvSpPr>
          <p:cNvPr id="1176" name="Google Shape;1176;p135"/>
          <p:cNvSpPr txBox="1"/>
          <p:nvPr/>
        </p:nvSpPr>
        <p:spPr>
          <a:xfrm>
            <a:off x="4011263" y="43088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177" name="Google Shape;1177;p135"/>
          <p:cNvCxnSpPr>
            <a:stCxn id="1178" idx="2"/>
            <a:endCxn id="1179" idx="0"/>
          </p:cNvCxnSpPr>
          <p:nvPr/>
        </p:nvCxnSpPr>
        <p:spPr>
          <a:xfrm>
            <a:off x="4311975" y="5618000"/>
            <a:ext cx="0" cy="238800"/>
          </a:xfrm>
          <a:prstGeom prst="straightConnector1">
            <a:avLst/>
          </a:prstGeom>
          <a:noFill/>
          <a:ln cap="flat" cmpd="sng" w="9525">
            <a:solidFill>
              <a:schemeClr val="dk2"/>
            </a:solidFill>
            <a:prstDash val="solid"/>
            <a:round/>
            <a:headEnd len="med" w="med" type="none"/>
            <a:tailEnd len="med" w="med" type="triangle"/>
          </a:ln>
        </p:spPr>
      </p:cxnSp>
      <p:sp>
        <p:nvSpPr>
          <p:cNvPr id="1180" name="Google Shape;1180;p135"/>
          <p:cNvSpPr txBox="1"/>
          <p:nvPr/>
        </p:nvSpPr>
        <p:spPr>
          <a:xfrm>
            <a:off x="5809039" y="5911388"/>
            <a:ext cx="1012800" cy="4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181" name="Google Shape;1181;p135"/>
          <p:cNvCxnSpPr>
            <a:stCxn id="1182" idx="1"/>
            <a:endCxn id="1178" idx="3"/>
          </p:cNvCxnSpPr>
          <p:nvPr/>
        </p:nvCxnSpPr>
        <p:spPr>
          <a:xfrm rot="10800000">
            <a:off x="5083950" y="5195300"/>
            <a:ext cx="1466400" cy="0"/>
          </a:xfrm>
          <a:prstGeom prst="straightConnector1">
            <a:avLst/>
          </a:prstGeom>
          <a:noFill/>
          <a:ln cap="flat" cmpd="sng" w="9525">
            <a:solidFill>
              <a:schemeClr val="dk2"/>
            </a:solidFill>
            <a:prstDash val="solid"/>
            <a:round/>
            <a:headEnd len="med" w="med" type="none"/>
            <a:tailEnd len="med" w="med" type="triangle"/>
          </a:ln>
        </p:spPr>
      </p:cxnSp>
      <p:sp>
        <p:nvSpPr>
          <p:cNvPr id="1183" name="Google Shape;1183;p135"/>
          <p:cNvSpPr txBox="1"/>
          <p:nvPr/>
        </p:nvSpPr>
        <p:spPr>
          <a:xfrm>
            <a:off x="5612713" y="48929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184" name="Google Shape;1184;p135"/>
          <p:cNvCxnSpPr>
            <a:stCxn id="1170" idx="2"/>
            <a:endCxn id="1182" idx="0"/>
          </p:cNvCxnSpPr>
          <p:nvPr/>
        </p:nvCxnSpPr>
        <p:spPr>
          <a:xfrm>
            <a:off x="7547100" y="3932550"/>
            <a:ext cx="0" cy="414900"/>
          </a:xfrm>
          <a:prstGeom prst="straightConnector1">
            <a:avLst/>
          </a:prstGeom>
          <a:noFill/>
          <a:ln cap="flat" cmpd="sng" w="9525">
            <a:solidFill>
              <a:schemeClr val="dk2"/>
            </a:solidFill>
            <a:prstDash val="solid"/>
            <a:round/>
            <a:headEnd len="med" w="med" type="none"/>
            <a:tailEnd len="med" w="med" type="triangle"/>
          </a:ln>
        </p:spPr>
      </p:cxnSp>
      <p:cxnSp>
        <p:nvCxnSpPr>
          <p:cNvPr id="1185" name="Google Shape;1185;p135"/>
          <p:cNvCxnSpPr>
            <a:stCxn id="1161" idx="3"/>
            <a:endCxn id="1179" idx="1"/>
          </p:cNvCxnSpPr>
          <p:nvPr/>
        </p:nvCxnSpPr>
        <p:spPr>
          <a:xfrm flipH="1" rot="10800000">
            <a:off x="1967500" y="6279350"/>
            <a:ext cx="1572600" cy="13800"/>
          </a:xfrm>
          <a:prstGeom prst="bentConnector3">
            <a:avLst>
              <a:gd fmla="val 49999" name="adj1"/>
            </a:avLst>
          </a:prstGeom>
          <a:noFill/>
          <a:ln cap="flat" cmpd="sng" w="9525">
            <a:solidFill>
              <a:schemeClr val="dk2"/>
            </a:solidFill>
            <a:prstDash val="solid"/>
            <a:round/>
            <a:headEnd len="med" w="med" type="none"/>
            <a:tailEnd len="med" w="med" type="triangle"/>
          </a:ln>
        </p:spPr>
      </p:cxnSp>
      <p:cxnSp>
        <p:nvCxnSpPr>
          <p:cNvPr id="1186" name="Google Shape;1186;p135"/>
          <p:cNvCxnSpPr>
            <a:stCxn id="1182" idx="2"/>
            <a:endCxn id="1179" idx="3"/>
          </p:cNvCxnSpPr>
          <p:nvPr/>
        </p:nvCxnSpPr>
        <p:spPr>
          <a:xfrm rot="5400000">
            <a:off x="6197250" y="4929650"/>
            <a:ext cx="236400" cy="2463300"/>
          </a:xfrm>
          <a:prstGeom prst="bentConnector2">
            <a:avLst/>
          </a:prstGeom>
          <a:noFill/>
          <a:ln cap="flat" cmpd="sng" w="9525">
            <a:solidFill>
              <a:schemeClr val="dk2"/>
            </a:solidFill>
            <a:prstDash val="solid"/>
            <a:round/>
            <a:headEnd len="med" w="med" type="none"/>
            <a:tailEnd len="med" w="med" type="triangle"/>
          </a:ln>
        </p:spPr>
      </p:cxnSp>
      <p:cxnSp>
        <p:nvCxnSpPr>
          <p:cNvPr id="1187" name="Google Shape;1187;p135"/>
          <p:cNvCxnSpPr>
            <a:stCxn id="1172" idx="2"/>
            <a:endCxn id="1178" idx="0"/>
          </p:cNvCxnSpPr>
          <p:nvPr/>
        </p:nvCxnSpPr>
        <p:spPr>
          <a:xfrm>
            <a:off x="4311963" y="4308788"/>
            <a:ext cx="0" cy="463800"/>
          </a:xfrm>
          <a:prstGeom prst="straightConnector1">
            <a:avLst/>
          </a:prstGeom>
          <a:noFill/>
          <a:ln cap="flat" cmpd="sng" w="9525">
            <a:solidFill>
              <a:schemeClr val="dk2"/>
            </a:solidFill>
            <a:prstDash val="solid"/>
            <a:round/>
            <a:headEnd len="med" w="med" type="none"/>
            <a:tailEnd len="med" w="med" type="triangle"/>
          </a:ln>
        </p:spPr>
      </p:cxnSp>
      <p:sp>
        <p:nvSpPr>
          <p:cNvPr id="1188" name="Google Shape;1188;p135">
            <a:hlinkClick action="ppaction://hlinksldjump" r:id="rId3"/>
          </p:cNvPr>
          <p:cNvSpPr/>
          <p:nvPr/>
        </p:nvSpPr>
        <p:spPr>
          <a:xfrm>
            <a:off x="1001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action="ppaction://hlinksldjump" r:id="rId4"/>
              </a:rPr>
              <a:t>Will GenAI use undermine the course learning outcomes?</a:t>
            </a:r>
            <a:endParaRPr b="1" sz="1200">
              <a:solidFill>
                <a:schemeClr val="lt1"/>
              </a:solidFill>
            </a:endParaRPr>
          </a:p>
        </p:txBody>
      </p:sp>
      <p:sp>
        <p:nvSpPr>
          <p:cNvPr id="1164" name="Google Shape;1164;p135">
            <a:hlinkClick r:id="rId5"/>
          </p:cNvPr>
          <p:cNvSpPr/>
          <p:nvPr/>
        </p:nvSpPr>
        <p:spPr>
          <a:xfrm>
            <a:off x="32390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6"/>
              </a:rPr>
              <a:t>Can the learning outcomes be revised?</a:t>
            </a:r>
            <a:endParaRPr b="1" sz="1200">
              <a:solidFill>
                <a:schemeClr val="lt1"/>
              </a:solidFill>
            </a:endParaRPr>
          </a:p>
        </p:txBody>
      </p:sp>
      <p:sp>
        <p:nvSpPr>
          <p:cNvPr id="1172" name="Google Shape;1172;p135">
            <a:hlinkClick r:id="rId7"/>
          </p:cNvPr>
          <p:cNvSpPr/>
          <p:nvPr/>
        </p:nvSpPr>
        <p:spPr>
          <a:xfrm>
            <a:off x="3315213" y="2613188"/>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8"/>
              </a:rPr>
              <a:t>Can the assessments be redesigned?</a:t>
            </a:r>
            <a:endParaRPr b="1" sz="1200">
              <a:solidFill>
                <a:schemeClr val="lt1"/>
              </a:solidFill>
            </a:endParaRPr>
          </a:p>
        </p:txBody>
      </p:sp>
      <p:sp>
        <p:nvSpPr>
          <p:cNvPr id="1182" name="Google Shape;1182;p135"/>
          <p:cNvSpPr/>
          <p:nvPr/>
        </p:nvSpPr>
        <p:spPr>
          <a:xfrm>
            <a:off x="6550350" y="4347500"/>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Will GenAI use undermine assessment validity?</a:t>
            </a:r>
            <a:endParaRPr b="1" sz="1200">
              <a:solidFill>
                <a:schemeClr val="lt1"/>
              </a:solidFill>
            </a:endParaRPr>
          </a:p>
        </p:txBody>
      </p:sp>
      <p:sp>
        <p:nvSpPr>
          <p:cNvPr id="1167" name="Google Shape;1167;p135">
            <a:hlinkClick action="ppaction://hlinksldjump" r:id="rId9"/>
          </p:cNvPr>
          <p:cNvSpPr/>
          <p:nvPr/>
        </p:nvSpPr>
        <p:spPr>
          <a:xfrm>
            <a:off x="6619675" y="74320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0"/>
              </a:rPr>
              <a:t>Revise the learning outcomes</a:t>
            </a:r>
            <a:endParaRPr b="1">
              <a:solidFill>
                <a:schemeClr val="lt1"/>
              </a:solidFill>
            </a:endParaRPr>
          </a:p>
        </p:txBody>
      </p:sp>
      <p:sp>
        <p:nvSpPr>
          <p:cNvPr id="1170" name="Google Shape;1170;p135">
            <a:hlinkClick action="ppaction://hlinksldjump" r:id="rId11"/>
          </p:cNvPr>
          <p:cNvSpPr/>
          <p:nvPr/>
        </p:nvSpPr>
        <p:spPr>
          <a:xfrm>
            <a:off x="6619650" y="296235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2"/>
              </a:rPr>
              <a:t>Redesign the assessment(s)</a:t>
            </a:r>
            <a:endParaRPr b="1">
              <a:solidFill>
                <a:schemeClr val="lt1"/>
              </a:solidFill>
            </a:endParaRPr>
          </a:p>
        </p:txBody>
      </p:sp>
      <p:sp>
        <p:nvSpPr>
          <p:cNvPr id="1178" name="Google Shape;1178;p135">
            <a:hlinkClick action="ppaction://hlinksldjump" r:id="rId13"/>
          </p:cNvPr>
          <p:cNvSpPr/>
          <p:nvPr/>
        </p:nvSpPr>
        <p:spPr>
          <a:xfrm>
            <a:off x="3540075" y="4772600"/>
            <a:ext cx="1543800" cy="8454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4"/>
              </a:rPr>
              <a:t>Secure the Assessment(s)</a:t>
            </a:r>
            <a:endParaRPr b="1">
              <a:solidFill>
                <a:schemeClr val="lt1"/>
              </a:solidFill>
            </a:endParaRPr>
          </a:p>
        </p:txBody>
      </p:sp>
      <p:sp>
        <p:nvSpPr>
          <p:cNvPr id="1161" name="Google Shape;1161;p135"/>
          <p:cNvSpPr/>
          <p:nvPr/>
        </p:nvSpPr>
        <p:spPr>
          <a:xfrm>
            <a:off x="423700" y="5870450"/>
            <a:ext cx="1543800" cy="8454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Allow GenAI Use</a:t>
            </a:r>
            <a:endParaRPr b="1">
              <a:solidFill>
                <a:schemeClr val="lt1"/>
              </a:solidFill>
            </a:endParaRPr>
          </a:p>
        </p:txBody>
      </p:sp>
      <p:sp>
        <p:nvSpPr>
          <p:cNvPr id="1179" name="Google Shape;1179;p135">
            <a:hlinkClick action="ppaction://hlinksldjump" r:id="rId15"/>
          </p:cNvPr>
          <p:cNvSpPr/>
          <p:nvPr/>
        </p:nvSpPr>
        <p:spPr>
          <a:xfrm>
            <a:off x="3540075" y="5856725"/>
            <a:ext cx="1543800" cy="8454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6"/>
              </a:rPr>
              <a:t>Craft Your GenAI &amp; AI Policy</a:t>
            </a:r>
            <a:endParaRPr b="1">
              <a:solidFill>
                <a:schemeClr val="dk1"/>
              </a:solidFill>
            </a:endParaRPr>
          </a:p>
        </p:txBody>
      </p:sp>
      <p:sp>
        <p:nvSpPr>
          <p:cNvPr id="1189" name="Google Shape;1189;p135"/>
          <p:cNvSpPr/>
          <p:nvPr/>
        </p:nvSpPr>
        <p:spPr>
          <a:xfrm rot="1928202">
            <a:off x="2457330" y="5146795"/>
            <a:ext cx="1012894" cy="1181211"/>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Final </a:t>
            </a:r>
            <a:r>
              <a:rPr lang="en"/>
              <a:t>entry point</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136"/>
          <p:cNvSpPr txBox="1"/>
          <p:nvPr>
            <p:ph type="ctrTitle"/>
          </p:nvPr>
        </p:nvSpPr>
        <p:spPr>
          <a:xfrm>
            <a:off x="311708" y="1323689"/>
            <a:ext cx="8520600" cy="364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Entry Point #5</a:t>
            </a:r>
            <a:endParaRPr/>
          </a:p>
          <a:p>
            <a:pPr indent="0" lvl="0" marL="0" rtl="0" algn="ctr">
              <a:spcBef>
                <a:spcPts val="0"/>
              </a:spcBef>
              <a:spcAft>
                <a:spcPts val="0"/>
              </a:spcAft>
              <a:buNone/>
            </a:pPr>
            <a:r>
              <a:rPr lang="en"/>
              <a:t>Crafting Your GenAI &amp; AI Policy</a:t>
            </a:r>
            <a:endParaRPr/>
          </a:p>
        </p:txBody>
      </p:sp>
      <p:sp>
        <p:nvSpPr>
          <p:cNvPr id="1195" name="Google Shape;1195;p136"/>
          <p:cNvSpPr txBox="1"/>
          <p:nvPr>
            <p:ph idx="1" type="subTitle"/>
          </p:nvPr>
        </p:nvSpPr>
        <p:spPr>
          <a:xfrm>
            <a:off x="311700" y="5038444"/>
            <a:ext cx="8520600" cy="1409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37">
            <a:hlinkClick action="ppaction://hlinksldjump" r:id="rId3"/>
          </p:cNvPr>
          <p:cNvSpPr txBox="1"/>
          <p:nvPr>
            <p:ph idx="1" type="body"/>
          </p:nvPr>
        </p:nvSpPr>
        <p:spPr>
          <a:xfrm>
            <a:off x="46734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a Policy Path</a:t>
            </a:r>
            <a:endParaRPr/>
          </a:p>
        </p:txBody>
      </p:sp>
      <p:sp>
        <p:nvSpPr>
          <p:cNvPr id="1201" name="Google Shape;1201;p137">
            <a:hlinkClick action="ppaction://hlinksldjump" r:id="rId4"/>
          </p:cNvPr>
          <p:cNvSpPr txBox="1"/>
          <p:nvPr>
            <p:ph idx="1" type="body"/>
          </p:nvPr>
        </p:nvSpPr>
        <p:spPr>
          <a:xfrm>
            <a:off x="7338450" y="38756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202" name="Google Shape;1202;p137">
            <a:hlinkClick action="ppaction://hlinksldjump" r:id="rId5"/>
          </p:cNvPr>
          <p:cNvSpPr txBox="1"/>
          <p:nvPr>
            <p:ph idx="1" type="body"/>
          </p:nvPr>
        </p:nvSpPr>
        <p:spPr>
          <a:xfrm>
            <a:off x="73384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Crafting your Policy</a:t>
            </a:r>
            <a:endParaRPr/>
          </a:p>
        </p:txBody>
      </p:sp>
      <p:sp>
        <p:nvSpPr>
          <p:cNvPr id="1203" name="Google Shape;1203;p137">
            <a:hlinkClick action="ppaction://hlinksldjump" r:id="rId6"/>
          </p:cNvPr>
          <p:cNvSpPr txBox="1"/>
          <p:nvPr>
            <p:ph idx="1" type="body"/>
          </p:nvPr>
        </p:nvSpPr>
        <p:spPr>
          <a:xfrm>
            <a:off x="2008438"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a Written Policy is Needed</a:t>
            </a:r>
            <a:endParaRPr/>
          </a:p>
        </p:txBody>
      </p:sp>
      <p:sp>
        <p:nvSpPr>
          <p:cNvPr id="1204" name="Google Shape;1204;p137"/>
          <p:cNvSpPr/>
          <p:nvPr/>
        </p:nvSpPr>
        <p:spPr>
          <a:xfrm>
            <a:off x="3687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37"/>
          <p:cNvSpPr/>
          <p:nvPr/>
        </p:nvSpPr>
        <p:spPr>
          <a:xfrm>
            <a:off x="6352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37"/>
          <p:cNvSpPr/>
          <p:nvPr/>
        </p:nvSpPr>
        <p:spPr>
          <a:xfrm rot="5400000">
            <a:off x="7684500" y="31315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37"/>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where to start by clicking on the box you want to explore.You can progress through the slides in order as well.  The green topic box is the next topic. </a:t>
            </a:r>
            <a:endParaRPr/>
          </a:p>
        </p:txBody>
      </p:sp>
      <p:sp>
        <p:nvSpPr>
          <p:cNvPr id="1208" name="Google Shape;1208;p137"/>
          <p:cNvSpPr txBox="1"/>
          <p:nvPr/>
        </p:nvSpPr>
        <p:spPr>
          <a:xfrm>
            <a:off x="0" y="0"/>
            <a:ext cx="89112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rPr>
              <a:t>Entry Point #5: Crafting your GenAI &amp; AI Policy</a:t>
            </a:r>
            <a:endParaRPr sz="3300">
              <a:solidFill>
                <a:schemeClr val="dk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138"/>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Why a Written Policy is Needed</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139"/>
          <p:cNvSpPr txBox="1"/>
          <p:nvPr>
            <p:ph type="title"/>
          </p:nvPr>
        </p:nvSpPr>
        <p:spPr>
          <a:xfrm>
            <a:off x="311700" y="0"/>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Will Cognitively Offload to Machines</a:t>
            </a:r>
            <a:endParaRPr/>
          </a:p>
        </p:txBody>
      </p:sp>
      <p:graphicFrame>
        <p:nvGraphicFramePr>
          <p:cNvPr id="1219" name="Google Shape;1219;p139"/>
          <p:cNvGraphicFramePr/>
          <p:nvPr/>
        </p:nvGraphicFramePr>
        <p:xfrm>
          <a:off x="430300" y="655513"/>
          <a:ext cx="3000000" cy="3000000"/>
        </p:xfrm>
        <a:graphic>
          <a:graphicData uri="http://schemas.openxmlformats.org/drawingml/2006/table">
            <a:tbl>
              <a:tblPr>
                <a:noFill/>
                <a:tableStyleId>{55E54DDD-71CF-4847-9BBD-1478512909AF}</a:tableStyleId>
              </a:tblPr>
              <a:tblGrid>
                <a:gridCol w="1589300"/>
                <a:gridCol w="3073300"/>
                <a:gridCol w="4051100"/>
              </a:tblGrid>
              <a:tr h="750475">
                <a:tc>
                  <a:txBody>
                    <a:bodyPr/>
                    <a:lstStyle/>
                    <a:p>
                      <a:pPr indent="0" lvl="0" marL="0" rtl="0" algn="l">
                        <a:spcBef>
                          <a:spcPts val="0"/>
                        </a:spcBef>
                        <a:spcAft>
                          <a:spcPts val="0"/>
                        </a:spcAft>
                        <a:buNone/>
                      </a:pPr>
                      <a:r>
                        <a:rPr lang="en"/>
                        <a:t>Reasons For Cognitive Offloading </a:t>
                      </a:r>
                      <a:endParaRPr/>
                    </a:p>
                    <a:p>
                      <a:pPr indent="0" lvl="0" marL="0" rtl="0" algn="l">
                        <a:spcBef>
                          <a:spcPts val="0"/>
                        </a:spcBef>
                        <a:spcAft>
                          <a:spcPts val="0"/>
                        </a:spcAft>
                        <a:buNone/>
                      </a:pPr>
                      <a:r>
                        <a:rPr lang="en"/>
                        <a:t>(Aka Cheating)</a:t>
                      </a:r>
                      <a:endParaRPr/>
                    </a:p>
                  </a:txBody>
                  <a:tcPr marT="121900" marB="121900" marR="91425" marL="91425"/>
                </a:tc>
                <a:tc>
                  <a:txBody>
                    <a:bodyPr/>
                    <a:lstStyle/>
                    <a:p>
                      <a:pPr indent="0" lvl="0" marL="0" rtl="0" algn="l">
                        <a:spcBef>
                          <a:spcPts val="0"/>
                        </a:spcBef>
                        <a:spcAft>
                          <a:spcPts val="0"/>
                        </a:spcAft>
                        <a:buNone/>
                      </a:pPr>
                      <a:r>
                        <a:rPr lang="en"/>
                        <a:t>What this Sounds Like</a:t>
                      </a:r>
                      <a:endParaRPr/>
                    </a:p>
                  </a:txBody>
                  <a:tcPr marT="121900" marB="121900" marR="91425" marL="91425"/>
                </a:tc>
                <a:tc>
                  <a:txBody>
                    <a:bodyPr/>
                    <a:lstStyle/>
                    <a:p>
                      <a:pPr indent="0" lvl="0" marL="0" rtl="0" algn="l">
                        <a:spcBef>
                          <a:spcPts val="0"/>
                        </a:spcBef>
                        <a:spcAft>
                          <a:spcPts val="0"/>
                        </a:spcAft>
                        <a:buNone/>
                      </a:pPr>
                      <a:r>
                        <a:rPr lang="en"/>
                        <a:t>How GenAI “Helps”</a:t>
                      </a:r>
                      <a:endParaRPr/>
                    </a:p>
                  </a:txBody>
                  <a:tcPr marT="121900" marB="121900" marR="91425" marL="91425"/>
                </a:tc>
              </a:tr>
              <a:tr h="487800">
                <a:tc>
                  <a:txBody>
                    <a:bodyPr/>
                    <a:lstStyle/>
                    <a:p>
                      <a:pPr indent="0" lvl="0" marL="0" rtl="0" algn="l">
                        <a:spcBef>
                          <a:spcPts val="0"/>
                        </a:spcBef>
                        <a:spcAft>
                          <a:spcPts val="0"/>
                        </a:spcAft>
                        <a:buNone/>
                      </a:pPr>
                      <a:r>
                        <a:rPr lang="en"/>
                        <a:t>Low Self-Efficacy</a:t>
                      </a:r>
                      <a:endParaRPr/>
                    </a:p>
                  </a:txBody>
                  <a:tcPr marT="121900" marB="121900" marR="91425" marL="91425"/>
                </a:tc>
                <a:tc>
                  <a:txBody>
                    <a:bodyPr/>
                    <a:lstStyle/>
                    <a:p>
                      <a:pPr indent="0" lvl="0" marL="0" rtl="0" algn="l">
                        <a:spcBef>
                          <a:spcPts val="0"/>
                        </a:spcBef>
                        <a:spcAft>
                          <a:spcPts val="0"/>
                        </a:spcAft>
                        <a:buNone/>
                      </a:pPr>
                      <a:r>
                        <a:rPr lang="en"/>
                        <a:t>“There’s no way I can do this”. </a:t>
                      </a:r>
                      <a:endParaRPr/>
                    </a:p>
                  </a:txBody>
                  <a:tcPr marT="121900" marB="121900"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Does the task for them &amp; </a:t>
                      </a:r>
                      <a:r>
                        <a:rPr lang="en">
                          <a:solidFill>
                            <a:schemeClr val="dk1"/>
                          </a:solidFill>
                        </a:rPr>
                        <a:t>may give them the false sense that they know what they’re doing</a:t>
                      </a:r>
                      <a:endParaRPr/>
                    </a:p>
                  </a:txBody>
                  <a:tcPr marT="121900" marB="121900" marR="91425" marL="91425"/>
                </a:tc>
              </a:tr>
              <a:tr h="487800">
                <a:tc>
                  <a:txBody>
                    <a:bodyPr/>
                    <a:lstStyle/>
                    <a:p>
                      <a:pPr indent="0" lvl="0" marL="0" rtl="0" algn="l">
                        <a:spcBef>
                          <a:spcPts val="0"/>
                        </a:spcBef>
                        <a:spcAft>
                          <a:spcPts val="0"/>
                        </a:spcAft>
                        <a:buNone/>
                      </a:pPr>
                      <a:r>
                        <a:rPr lang="en"/>
                        <a:t>Ethically unaware</a:t>
                      </a:r>
                      <a:endParaRPr/>
                    </a:p>
                  </a:txBody>
                  <a:tcPr marT="121900" marB="121900" marR="91425" marL="91425"/>
                </a:tc>
                <a:tc>
                  <a:txBody>
                    <a:bodyPr/>
                    <a:lstStyle/>
                    <a:p>
                      <a:pPr indent="0" lvl="0" marL="0" rtl="0" algn="l">
                        <a:spcBef>
                          <a:spcPts val="0"/>
                        </a:spcBef>
                        <a:spcAft>
                          <a:spcPts val="0"/>
                        </a:spcAft>
                        <a:buNone/>
                      </a:pPr>
                      <a:r>
                        <a:rPr lang="en"/>
                        <a:t>“I didn’t know it was considered cheating!”</a:t>
                      </a:r>
                      <a:endParaRPr/>
                    </a:p>
                  </a:txBody>
                  <a:tcPr marT="121900" marB="121900" marR="91425" marL="91425"/>
                </a:tc>
                <a:tc>
                  <a:txBody>
                    <a:bodyPr/>
                    <a:lstStyle/>
                    <a:p>
                      <a:pPr indent="0" lvl="0" marL="0" rtl="0" algn="l">
                        <a:spcBef>
                          <a:spcPts val="0"/>
                        </a:spcBef>
                        <a:spcAft>
                          <a:spcPts val="0"/>
                        </a:spcAft>
                        <a:buNone/>
                      </a:pPr>
                      <a:r>
                        <a:rPr lang="en"/>
                        <a:t>GenAI, like t</a:t>
                      </a:r>
                      <a:r>
                        <a:rPr lang="en">
                          <a:solidFill>
                            <a:schemeClr val="dk1"/>
                          </a:solidFill>
                        </a:rPr>
                        <a:t>he “Help me Write” button in Google Docs,</a:t>
                      </a:r>
                      <a:r>
                        <a:rPr lang="en"/>
                        <a:t> seems harmless, like using spell or grammar check. </a:t>
                      </a:r>
                      <a:endParaRPr/>
                    </a:p>
                  </a:txBody>
                  <a:tcPr marT="121900" marB="121900" marR="91425" marL="91425"/>
                </a:tc>
              </a:tr>
              <a:tr h="487800">
                <a:tc>
                  <a:txBody>
                    <a:bodyPr/>
                    <a:lstStyle/>
                    <a:p>
                      <a:pPr indent="0" lvl="0" marL="0" rtl="0" algn="l">
                        <a:spcBef>
                          <a:spcPts val="0"/>
                        </a:spcBef>
                        <a:spcAft>
                          <a:spcPts val="0"/>
                        </a:spcAft>
                        <a:buNone/>
                      </a:pPr>
                      <a:r>
                        <a:rPr lang="en"/>
                        <a:t>Peer Effects</a:t>
                      </a:r>
                      <a:endParaRPr/>
                    </a:p>
                  </a:txBody>
                  <a:tcPr marT="121900" marB="121900" marR="91425" marL="91425"/>
                </a:tc>
                <a:tc>
                  <a:txBody>
                    <a:bodyPr/>
                    <a:lstStyle/>
                    <a:p>
                      <a:pPr indent="0" lvl="0" marL="0" rtl="0" algn="l">
                        <a:spcBef>
                          <a:spcPts val="0"/>
                        </a:spcBef>
                        <a:spcAft>
                          <a:spcPts val="0"/>
                        </a:spcAft>
                        <a:buNone/>
                      </a:pPr>
                      <a:r>
                        <a:rPr lang="en"/>
                        <a:t>“My friends are using it, so that must mean it’s okay!”</a:t>
                      </a:r>
                      <a:endParaRPr/>
                    </a:p>
                  </a:txBody>
                  <a:tcPr marT="121900" marB="121900" marR="91425" marL="91425"/>
                </a:tc>
                <a:tc>
                  <a:txBody>
                    <a:bodyPr/>
                    <a:lstStyle/>
                    <a:p>
                      <a:pPr indent="0" lvl="0" marL="0" rtl="0" algn="l">
                        <a:spcBef>
                          <a:spcPts val="0"/>
                        </a:spcBef>
                        <a:spcAft>
                          <a:spcPts val="0"/>
                        </a:spcAft>
                        <a:buNone/>
                      </a:pPr>
                      <a:r>
                        <a:rPr lang="en"/>
                        <a:t>GenAI feels like just another friend that </a:t>
                      </a:r>
                      <a:r>
                        <a:rPr lang="en"/>
                        <a:t>students</a:t>
                      </a:r>
                      <a:r>
                        <a:rPr lang="en"/>
                        <a:t> can turn to when they’re struggling.</a:t>
                      </a:r>
                      <a:endParaRPr/>
                    </a:p>
                  </a:txBody>
                  <a:tcPr marT="121900" marB="121900" marR="91425" marL="91425"/>
                </a:tc>
              </a:tr>
              <a:tr h="487800">
                <a:tc>
                  <a:txBody>
                    <a:bodyPr/>
                    <a:lstStyle/>
                    <a:p>
                      <a:pPr indent="0" lvl="0" marL="0" rtl="0" algn="l">
                        <a:spcBef>
                          <a:spcPts val="0"/>
                        </a:spcBef>
                        <a:spcAft>
                          <a:spcPts val="0"/>
                        </a:spcAft>
                        <a:buNone/>
                      </a:pPr>
                      <a:r>
                        <a:rPr lang="en"/>
                        <a:t>Motivation</a:t>
                      </a:r>
                      <a:endParaRPr/>
                    </a:p>
                  </a:txBody>
                  <a:tcPr marT="121900" marB="121900" marR="91425" marL="91425"/>
                </a:tc>
                <a:tc>
                  <a:txBody>
                    <a:bodyPr/>
                    <a:lstStyle/>
                    <a:p>
                      <a:pPr indent="0" lvl="0" marL="0" rtl="0" algn="l">
                        <a:spcBef>
                          <a:spcPts val="0"/>
                        </a:spcBef>
                        <a:spcAft>
                          <a:spcPts val="0"/>
                        </a:spcAft>
                        <a:buNone/>
                      </a:pPr>
                      <a:r>
                        <a:rPr lang="en"/>
                        <a:t>“I’ve got to get a good grade in this course!”</a:t>
                      </a:r>
                      <a:endParaRPr/>
                    </a:p>
                  </a:txBody>
                  <a:tcPr marT="121900" marB="121900" marR="91425" marL="91425"/>
                </a:tc>
                <a:tc>
                  <a:txBody>
                    <a:bodyPr/>
                    <a:lstStyle/>
                    <a:p>
                      <a:pPr indent="0" lvl="0" marL="0" rtl="0" algn="l">
                        <a:spcBef>
                          <a:spcPts val="0"/>
                        </a:spcBef>
                        <a:spcAft>
                          <a:spcPts val="0"/>
                        </a:spcAft>
                        <a:buNone/>
                      </a:pPr>
                      <a:r>
                        <a:rPr lang="en"/>
                        <a:t>The GenAI focus on generating output reinforces the student’s own extrinsic orientation to producing products rather than learning</a:t>
                      </a:r>
                      <a:endParaRPr/>
                    </a:p>
                  </a:txBody>
                  <a:tcPr marT="121900" marB="121900" marR="91425" marL="91425"/>
                </a:tc>
              </a:tr>
              <a:tr h="487800">
                <a:tc>
                  <a:txBody>
                    <a:bodyPr/>
                    <a:lstStyle/>
                    <a:p>
                      <a:pPr indent="0" lvl="0" marL="0" rtl="0" algn="l">
                        <a:spcBef>
                          <a:spcPts val="0"/>
                        </a:spcBef>
                        <a:spcAft>
                          <a:spcPts val="0"/>
                        </a:spcAft>
                        <a:buNone/>
                      </a:pPr>
                      <a:r>
                        <a:rPr lang="en"/>
                        <a:t>Procrastination</a:t>
                      </a:r>
                      <a:endParaRPr/>
                    </a:p>
                  </a:txBody>
                  <a:tcPr marT="121900" marB="121900" marR="91425" marL="91425"/>
                </a:tc>
                <a:tc>
                  <a:txBody>
                    <a:bodyPr/>
                    <a:lstStyle/>
                    <a:p>
                      <a:pPr indent="0" lvl="0" marL="0" rtl="0" algn="l">
                        <a:spcBef>
                          <a:spcPts val="0"/>
                        </a:spcBef>
                        <a:spcAft>
                          <a:spcPts val="0"/>
                        </a:spcAft>
                        <a:buNone/>
                      </a:pPr>
                      <a:r>
                        <a:rPr lang="en"/>
                        <a:t>“I don’t have time to finish this assignment!”</a:t>
                      </a:r>
                      <a:endParaRPr/>
                    </a:p>
                  </a:txBody>
                  <a:tcPr marT="121900" marB="121900" marR="91425" marL="91425"/>
                </a:tc>
                <a:tc>
                  <a:txBody>
                    <a:bodyPr/>
                    <a:lstStyle/>
                    <a:p>
                      <a:pPr indent="0" lvl="0" marL="0" rtl="0" algn="l">
                        <a:spcBef>
                          <a:spcPts val="0"/>
                        </a:spcBef>
                        <a:spcAft>
                          <a:spcPts val="0"/>
                        </a:spcAft>
                        <a:buNone/>
                      </a:pPr>
                      <a:r>
                        <a:rPr lang="en"/>
                        <a:t>GenAI can quickly generate a product that the student can submit as their own</a:t>
                      </a:r>
                      <a:endParaRPr/>
                    </a:p>
                  </a:txBody>
                  <a:tcPr marT="121900" marB="121900" marR="91425" marL="91425"/>
                </a:tc>
              </a:tr>
              <a:tr h="487800">
                <a:tc>
                  <a:txBody>
                    <a:bodyPr/>
                    <a:lstStyle/>
                    <a:p>
                      <a:pPr indent="0" lvl="0" marL="0" rtl="0" algn="l">
                        <a:spcBef>
                          <a:spcPts val="0"/>
                        </a:spcBef>
                        <a:spcAft>
                          <a:spcPts val="0"/>
                        </a:spcAft>
                        <a:buNone/>
                      </a:pPr>
                      <a:r>
                        <a:rPr lang="en"/>
                        <a:t>Instructor Effects</a:t>
                      </a:r>
                      <a:endParaRPr/>
                    </a:p>
                  </a:txBody>
                  <a:tcPr marT="121900" marB="121900" marR="91425" marL="91425"/>
                </a:tc>
                <a:tc>
                  <a:txBody>
                    <a:bodyPr/>
                    <a:lstStyle/>
                    <a:p>
                      <a:pPr indent="0" lvl="0" marL="0" rtl="0" algn="l">
                        <a:spcBef>
                          <a:spcPts val="0"/>
                        </a:spcBef>
                        <a:spcAft>
                          <a:spcPts val="0"/>
                        </a:spcAft>
                        <a:buNone/>
                      </a:pPr>
                      <a:r>
                        <a:rPr lang="en"/>
                        <a:t>“This is a stupid assignment that I don’t care about anyway”</a:t>
                      </a:r>
                      <a:endParaRPr/>
                    </a:p>
                  </a:txBody>
                  <a:tcPr marT="121900" marB="121900" marR="91425" marL="91425"/>
                </a:tc>
                <a:tc>
                  <a:txBody>
                    <a:bodyPr/>
                    <a:lstStyle/>
                    <a:p>
                      <a:pPr indent="0" lvl="0" marL="0" rtl="0" algn="l">
                        <a:spcBef>
                          <a:spcPts val="0"/>
                        </a:spcBef>
                        <a:spcAft>
                          <a:spcPts val="0"/>
                        </a:spcAft>
                        <a:buNone/>
                      </a:pPr>
                      <a:r>
                        <a:rPr lang="en"/>
                        <a:t>If the students don’t find value or meaning in the assessment, they’ll offload it to GenAI</a:t>
                      </a:r>
                      <a:endParaRPr/>
                    </a:p>
                  </a:txBody>
                  <a:tcPr marT="121900" marB="121900" marR="91425" marL="91425"/>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140"/>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You Need a Written Policy</a:t>
            </a:r>
            <a:endParaRPr/>
          </a:p>
        </p:txBody>
      </p:sp>
      <p:sp>
        <p:nvSpPr>
          <p:cNvPr id="1225" name="Google Shape;1225;p140"/>
          <p:cNvSpPr txBox="1"/>
          <p:nvPr>
            <p:ph idx="1" type="body"/>
          </p:nvPr>
        </p:nvSpPr>
        <p:spPr>
          <a:xfrm>
            <a:off x="433925" y="1469674"/>
            <a:ext cx="8520600" cy="488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Students will use the opportunity to cognitively offload if it hasn’t been made clear that it isn’t allow</a:t>
            </a:r>
            <a:endParaRPr/>
          </a:p>
          <a:p>
            <a:pPr indent="-342900" lvl="0" marL="457200" rtl="0" algn="l">
              <a:spcBef>
                <a:spcPts val="0"/>
              </a:spcBef>
              <a:spcAft>
                <a:spcPts val="0"/>
              </a:spcAft>
              <a:buSzPts val="1800"/>
              <a:buChar char="●"/>
            </a:pPr>
            <a:r>
              <a:rPr lang="en"/>
              <a:t>Students are already using the tools, and they have been consistent in asking for guidance from faculty of if, when, and how they can use it</a:t>
            </a:r>
            <a:endParaRPr/>
          </a:p>
          <a:p>
            <a:pPr indent="-342900" lvl="0" marL="457200" rtl="0" algn="l">
              <a:spcBef>
                <a:spcPts val="0"/>
              </a:spcBef>
              <a:spcAft>
                <a:spcPts val="0"/>
              </a:spcAft>
              <a:buSzPts val="1800"/>
              <a:buChar char="●"/>
            </a:pPr>
            <a:r>
              <a:rPr lang="en"/>
              <a:t>We are in unknown territory here - hard for people to decide if GenAI is ethical/appropriate to use or not</a:t>
            </a:r>
            <a:endParaRPr/>
          </a:p>
          <a:p>
            <a:pPr indent="-342900" lvl="0" marL="457200" rtl="0" algn="l">
              <a:spcBef>
                <a:spcPts val="0"/>
              </a:spcBef>
              <a:spcAft>
                <a:spcPts val="0"/>
              </a:spcAft>
              <a:buSzPts val="1800"/>
              <a:buChar char="●"/>
            </a:pPr>
            <a:r>
              <a:rPr lang="en"/>
              <a:t>As GenAI gets further integrated into existing systems (like spell check), it will become even harder to see the line between ethical and unethical</a:t>
            </a:r>
            <a:endParaRPr/>
          </a:p>
          <a:p>
            <a:pPr indent="-342900" lvl="0" marL="457200" rtl="0" algn="l">
              <a:spcBef>
                <a:spcPts val="0"/>
              </a:spcBef>
              <a:spcAft>
                <a:spcPts val="0"/>
              </a:spcAft>
              <a:buSzPts val="1800"/>
              <a:buChar char="●"/>
            </a:pPr>
            <a:r>
              <a:rPr lang="en"/>
              <a:t>Faculty have different opinions and rules - students should not have to guess what is allowed in one class vs. another, or on one assessment or another</a:t>
            </a:r>
            <a:endParaRPr/>
          </a:p>
          <a:p>
            <a:pPr indent="-342900" lvl="0" marL="457200" rtl="0" algn="l">
              <a:spcBef>
                <a:spcPts val="0"/>
              </a:spcBef>
              <a:spcAft>
                <a:spcPts val="0"/>
              </a:spcAft>
              <a:buSzPts val="1800"/>
              <a:buChar char="●"/>
            </a:pPr>
            <a:r>
              <a:rPr lang="en"/>
              <a:t>You need to communicate your expectations because they are directly tied to course learning outcomes and assessments</a:t>
            </a:r>
            <a:endParaRPr/>
          </a:p>
          <a:p>
            <a:pPr indent="-342900" lvl="0" marL="457200" rtl="0" algn="l">
              <a:spcBef>
                <a:spcPts val="0"/>
              </a:spcBef>
              <a:spcAft>
                <a:spcPts val="0"/>
              </a:spcAft>
              <a:buSzPts val="1800"/>
              <a:buChar char="●"/>
            </a:pPr>
            <a:r>
              <a:rPr lang="en"/>
              <a:t>Senate Academic Integrity Policy requires rules to be in writing</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41"/>
          <p:cNvSpPr txBox="1"/>
          <p:nvPr>
            <p:ph type="title"/>
          </p:nvPr>
        </p:nvSpPr>
        <p:spPr>
          <a:xfrm>
            <a:off x="311700" y="480531"/>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is disagreement among faculty about if and how GenAI should be used</a:t>
            </a:r>
            <a:endParaRPr/>
          </a:p>
        </p:txBody>
      </p:sp>
      <p:pic>
        <p:nvPicPr>
          <p:cNvPr id="1231" name="Google Shape;1231;p141">
            <a:hlinkClick r:id="rId3"/>
          </p:cNvPr>
          <p:cNvPicPr preferRelativeResize="0"/>
          <p:nvPr/>
        </p:nvPicPr>
        <p:blipFill>
          <a:blip r:embed="rId4">
            <a:alphaModFix/>
          </a:blip>
          <a:stretch>
            <a:fillRect/>
          </a:stretch>
        </p:blipFill>
        <p:spPr>
          <a:xfrm>
            <a:off x="1941550" y="1498425"/>
            <a:ext cx="6764050" cy="5156226"/>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142"/>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 to Consider in Deciding Your Policy</a:t>
            </a:r>
            <a:endParaRPr/>
          </a:p>
        </p:txBody>
      </p:sp>
      <p:sp>
        <p:nvSpPr>
          <p:cNvPr id="1237" name="Google Shape;1237;p142"/>
          <p:cNvSpPr txBox="1"/>
          <p:nvPr>
            <p:ph idx="1" type="body"/>
          </p:nvPr>
        </p:nvSpPr>
        <p:spPr>
          <a:xfrm>
            <a:off x="311700" y="2048844"/>
            <a:ext cx="8520600" cy="6073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arenR"/>
            </a:pPr>
            <a:r>
              <a:rPr lang="en">
                <a:solidFill>
                  <a:schemeClr val="dk1"/>
                </a:solidFill>
              </a:rPr>
              <a:t>Given the course learning outcomes and purpose of the assessments (formative vs. summative), what constitutes “appropriate” and “ethical” use of GenAI tools in your classroom? </a:t>
            </a:r>
            <a:endParaRPr>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What is “work” on this assessment?</a:t>
            </a:r>
            <a:endParaRPr>
              <a:solidFill>
                <a:schemeClr val="dk1"/>
              </a:solidFill>
            </a:endParaRPr>
          </a:p>
          <a:p>
            <a:pPr indent="-317500" lvl="1" marL="914400" rtl="0" algn="l">
              <a:spcBef>
                <a:spcPts val="0"/>
              </a:spcBef>
              <a:spcAft>
                <a:spcPts val="0"/>
              </a:spcAft>
              <a:buClr>
                <a:schemeClr val="dk1"/>
              </a:buClr>
              <a:buSzPts val="1400"/>
              <a:buAutoNum type="alphaLcParenR"/>
            </a:pPr>
            <a:r>
              <a:rPr lang="en">
                <a:solidFill>
                  <a:schemeClr val="dk1"/>
                </a:solidFill>
              </a:rPr>
              <a:t>(students say “I never would ask it to do my work for me)</a:t>
            </a:r>
            <a:endParaRPr>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What does “do your own work in our own words” mean in this course and on these assessments?</a:t>
            </a:r>
            <a:endParaRPr>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Is there a certain percentage of AI use that’s permitted?</a:t>
            </a:r>
            <a:endParaRPr>
              <a:solidFill>
                <a:schemeClr val="dk1"/>
              </a:solidFill>
            </a:endParaRPr>
          </a:p>
          <a:p>
            <a:pPr indent="-342900" lvl="1" marL="914400" rtl="0" algn="l">
              <a:spcBef>
                <a:spcPts val="0"/>
              </a:spcBef>
              <a:spcAft>
                <a:spcPts val="0"/>
              </a:spcAft>
              <a:buClr>
                <a:schemeClr val="dk1"/>
              </a:buClr>
              <a:buSzPts val="1800"/>
              <a:buAutoNum type="alphaLcParenR"/>
            </a:pPr>
            <a:r>
              <a:rPr lang="en" sz="1800">
                <a:solidFill>
                  <a:schemeClr val="dk1"/>
                </a:solidFill>
              </a:rPr>
              <a:t>Why?</a:t>
            </a:r>
            <a:endParaRPr sz="1800">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What, if any, is the difference between AI-assistance (spell and grammar checks; research aids; reference formatting) and AI-generated language (content creation) within the framework of your course?</a:t>
            </a:r>
            <a:endParaRPr>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u="sng">
                <a:solidFill>
                  <a:schemeClr val="hlink"/>
                </a:solidFill>
                <a:hlinkClick r:id="rId3"/>
              </a:rPr>
              <a:t>Microsoft’s Bing Chat</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43">
            <a:hlinkClick action="ppaction://hlinksldjump" r:id="rId3"/>
          </p:cNvPr>
          <p:cNvSpPr txBox="1"/>
          <p:nvPr>
            <p:ph idx="1" type="body"/>
          </p:nvPr>
        </p:nvSpPr>
        <p:spPr>
          <a:xfrm>
            <a:off x="4673450"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a Policy Path</a:t>
            </a:r>
            <a:endParaRPr/>
          </a:p>
        </p:txBody>
      </p:sp>
      <p:sp>
        <p:nvSpPr>
          <p:cNvPr id="1243" name="Google Shape;1243;p143">
            <a:hlinkClick action="ppaction://hlinksldjump" r:id="rId4"/>
          </p:cNvPr>
          <p:cNvSpPr txBox="1"/>
          <p:nvPr>
            <p:ph idx="1" type="body"/>
          </p:nvPr>
        </p:nvSpPr>
        <p:spPr>
          <a:xfrm>
            <a:off x="7338450" y="38756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244" name="Google Shape;1244;p143">
            <a:hlinkClick action="ppaction://hlinksldjump" r:id="rId5"/>
          </p:cNvPr>
          <p:cNvSpPr txBox="1"/>
          <p:nvPr>
            <p:ph idx="1" type="body"/>
          </p:nvPr>
        </p:nvSpPr>
        <p:spPr>
          <a:xfrm>
            <a:off x="73384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Crafting your Policy</a:t>
            </a:r>
            <a:endParaRPr/>
          </a:p>
        </p:txBody>
      </p:sp>
      <p:sp>
        <p:nvSpPr>
          <p:cNvPr id="1245" name="Google Shape;1245;p143">
            <a:hlinkClick action="ppaction://hlinksldjump" r:id="rId6"/>
          </p:cNvPr>
          <p:cNvSpPr txBox="1"/>
          <p:nvPr>
            <p:ph idx="1" type="body"/>
          </p:nvPr>
        </p:nvSpPr>
        <p:spPr>
          <a:xfrm>
            <a:off x="2008438"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a Written Policy is Needed</a:t>
            </a:r>
            <a:endParaRPr/>
          </a:p>
        </p:txBody>
      </p:sp>
      <p:sp>
        <p:nvSpPr>
          <p:cNvPr id="1246" name="Google Shape;1246;p143"/>
          <p:cNvSpPr/>
          <p:nvPr/>
        </p:nvSpPr>
        <p:spPr>
          <a:xfrm>
            <a:off x="3687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43"/>
          <p:cNvSpPr/>
          <p:nvPr/>
        </p:nvSpPr>
        <p:spPr>
          <a:xfrm>
            <a:off x="6352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43"/>
          <p:cNvSpPr/>
          <p:nvPr/>
        </p:nvSpPr>
        <p:spPr>
          <a:xfrm rot="5400000">
            <a:off x="7684500" y="31315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43"/>
          <p:cNvSpPr txBox="1"/>
          <p:nvPr/>
        </p:nvSpPr>
        <p:spPr>
          <a:xfrm>
            <a:off x="0" y="0"/>
            <a:ext cx="89112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rPr>
              <a:t>Entry Point #5: Crafting your GenAI &amp; AI Policy</a:t>
            </a:r>
            <a:endParaRPr sz="3300">
              <a:solidFill>
                <a:schemeClr val="dk1"/>
              </a:solidFill>
            </a:endParaRPr>
          </a:p>
        </p:txBody>
      </p:sp>
      <p:sp>
        <p:nvSpPr>
          <p:cNvPr id="1250" name="Google Shape;1250;p143"/>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44"/>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Choose a Policy Path</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4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Click on the </a:t>
            </a:r>
            <a:r>
              <a:rPr lang="en"/>
              <a:t>diamond to take you down that path</a:t>
            </a:r>
            <a:endParaRPr/>
          </a:p>
        </p:txBody>
      </p:sp>
      <p:sp>
        <p:nvSpPr>
          <p:cNvPr id="1261" name="Google Shape;1261;p145">
            <a:hlinkClick action="ppaction://hlinksldjump" r:id="rId3"/>
          </p:cNvPr>
          <p:cNvSpPr/>
          <p:nvPr/>
        </p:nvSpPr>
        <p:spPr>
          <a:xfrm>
            <a:off x="163500" y="1843075"/>
            <a:ext cx="2160000" cy="1466700"/>
          </a:xfrm>
          <a:prstGeom prst="diamond">
            <a:avLst/>
          </a:prstGeom>
          <a:solidFill>
            <a:srgbClr val="D73F0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Banned</a:t>
            </a:r>
            <a:endParaRPr/>
          </a:p>
        </p:txBody>
      </p:sp>
      <p:sp>
        <p:nvSpPr>
          <p:cNvPr id="1262" name="Google Shape;1262;p145">
            <a:hlinkClick action="ppaction://hlinksldjump" r:id="rId4"/>
          </p:cNvPr>
          <p:cNvSpPr/>
          <p:nvPr/>
        </p:nvSpPr>
        <p:spPr>
          <a:xfrm>
            <a:off x="3355825" y="1809175"/>
            <a:ext cx="2160000" cy="1534500"/>
          </a:xfrm>
          <a:prstGeom prst="diamond">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Conditional</a:t>
            </a:r>
            <a:endParaRPr/>
          </a:p>
        </p:txBody>
      </p:sp>
      <p:sp>
        <p:nvSpPr>
          <p:cNvPr id="1263" name="Google Shape;1263;p145">
            <a:hlinkClick action="ppaction://hlinksldjump" r:id="rId5"/>
          </p:cNvPr>
          <p:cNvSpPr/>
          <p:nvPr/>
        </p:nvSpPr>
        <p:spPr>
          <a:xfrm>
            <a:off x="6427975" y="1809175"/>
            <a:ext cx="1996200" cy="1534500"/>
          </a:xfrm>
          <a:prstGeom prst="diamond">
            <a:avLst/>
          </a:prstGeom>
          <a:solidFill>
            <a:srgbClr val="00B0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Allowed</a:t>
            </a:r>
            <a:endParaRPr/>
          </a:p>
        </p:txBody>
      </p:sp>
      <p:cxnSp>
        <p:nvCxnSpPr>
          <p:cNvPr id="1264" name="Google Shape;1264;p145"/>
          <p:cNvCxnSpPr/>
          <p:nvPr/>
        </p:nvCxnSpPr>
        <p:spPr>
          <a:xfrm flipH="1">
            <a:off x="1237200" y="3309775"/>
            <a:ext cx="12600" cy="1466700"/>
          </a:xfrm>
          <a:prstGeom prst="straightConnector1">
            <a:avLst/>
          </a:prstGeom>
          <a:noFill/>
          <a:ln cap="flat" cmpd="sng" w="9525">
            <a:solidFill>
              <a:schemeClr val="dk2"/>
            </a:solidFill>
            <a:prstDash val="solid"/>
            <a:round/>
            <a:headEnd len="med" w="med" type="none"/>
            <a:tailEnd len="med" w="med" type="triangle"/>
          </a:ln>
        </p:spPr>
      </p:cxnSp>
      <p:sp>
        <p:nvSpPr>
          <p:cNvPr id="1265" name="Google Shape;1265;p145"/>
          <p:cNvSpPr txBox="1"/>
          <p:nvPr/>
        </p:nvSpPr>
        <p:spPr>
          <a:xfrm>
            <a:off x="204600" y="4715350"/>
            <a:ext cx="2160000" cy="15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You determined that the course learning outcomes &amp; assessments would be undermined by GenAI use</a:t>
            </a:r>
            <a:endParaRPr/>
          </a:p>
        </p:txBody>
      </p:sp>
      <p:sp>
        <p:nvSpPr>
          <p:cNvPr id="1266" name="Google Shape;1266;p145"/>
          <p:cNvSpPr txBox="1"/>
          <p:nvPr/>
        </p:nvSpPr>
        <p:spPr>
          <a:xfrm>
            <a:off x="3355825" y="4715350"/>
            <a:ext cx="2160000" cy="15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You determined that GenAI will not undermine learning outcomes if it is used in certain ways, for certain tasks, and/or on particular assessments</a:t>
            </a:r>
            <a:endParaRPr/>
          </a:p>
        </p:txBody>
      </p:sp>
      <p:sp>
        <p:nvSpPr>
          <p:cNvPr id="1267" name="Google Shape;1267;p145"/>
          <p:cNvSpPr txBox="1"/>
          <p:nvPr/>
        </p:nvSpPr>
        <p:spPr>
          <a:xfrm>
            <a:off x="6346075" y="4776475"/>
            <a:ext cx="2160000" cy="15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You determined that GenAI use will not undermine any of the course learning outcomes &amp; assessments</a:t>
            </a:r>
            <a:endParaRPr/>
          </a:p>
        </p:txBody>
      </p:sp>
      <p:cxnSp>
        <p:nvCxnSpPr>
          <p:cNvPr id="1268" name="Google Shape;1268;p145"/>
          <p:cNvCxnSpPr>
            <a:stCxn id="1262" idx="2"/>
            <a:endCxn id="1266" idx="0"/>
          </p:cNvCxnSpPr>
          <p:nvPr/>
        </p:nvCxnSpPr>
        <p:spPr>
          <a:xfrm>
            <a:off x="4435825" y="3343675"/>
            <a:ext cx="0" cy="1371600"/>
          </a:xfrm>
          <a:prstGeom prst="straightConnector1">
            <a:avLst/>
          </a:prstGeom>
          <a:noFill/>
          <a:ln cap="flat" cmpd="sng" w="9525">
            <a:solidFill>
              <a:schemeClr val="dk2"/>
            </a:solidFill>
            <a:prstDash val="solid"/>
            <a:round/>
            <a:headEnd len="med" w="med" type="none"/>
            <a:tailEnd len="med" w="med" type="triangle"/>
          </a:ln>
        </p:spPr>
      </p:cxnSp>
      <p:cxnSp>
        <p:nvCxnSpPr>
          <p:cNvPr id="1269" name="Google Shape;1269;p145"/>
          <p:cNvCxnSpPr>
            <a:stCxn id="1263" idx="2"/>
            <a:endCxn id="1267" idx="0"/>
          </p:cNvCxnSpPr>
          <p:nvPr/>
        </p:nvCxnSpPr>
        <p:spPr>
          <a:xfrm>
            <a:off x="7426075" y="3343675"/>
            <a:ext cx="0" cy="1432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46"/>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Crafting Your Banned Policy</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147"/>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Crafting Your Banned Policy</a:t>
            </a:r>
            <a:endParaRPr/>
          </a:p>
        </p:txBody>
      </p:sp>
      <p:sp>
        <p:nvSpPr>
          <p:cNvPr id="1280" name="Google Shape;1280;p147"/>
          <p:cNvSpPr txBox="1"/>
          <p:nvPr>
            <p:ph idx="1" type="body"/>
          </p:nvPr>
        </p:nvSpPr>
        <p:spPr>
          <a:xfrm>
            <a:off x="406775" y="1428949"/>
            <a:ext cx="8520600" cy="46971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Be clear on the WHY</a:t>
            </a:r>
            <a:endParaRPr/>
          </a:p>
          <a:p>
            <a:pPr indent="-317500" lvl="1" marL="914400" rtl="0" algn="l">
              <a:spcBef>
                <a:spcPts val="0"/>
              </a:spcBef>
              <a:spcAft>
                <a:spcPts val="0"/>
              </a:spcAft>
              <a:buSzPts val="1400"/>
              <a:buChar char="○"/>
            </a:pPr>
            <a:r>
              <a:rPr lang="en"/>
              <a:t>E.g., </a:t>
            </a:r>
            <a:r>
              <a:rPr lang="en">
                <a:solidFill>
                  <a:schemeClr val="dk1"/>
                </a:solidFill>
              </a:rPr>
              <a:t>Generative AI output is NOT your work, even if your prompts led to the output. If you submit this output as if it is yours, that’s misrepresenting your knowledge and abilities. It is dishonest.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E.g., the knowledge we’re teaching in this course is fundamental - you need to know it to be able to accomplish more complex tasks later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E.g., GenAI tools hallucinate and aren’t trained to be truthful. So, in order to use GenAI output later, you need this fundamental knowledge to know when the GenAI output is incorrect</a:t>
            </a:r>
            <a:endParaRPr>
              <a:solidFill>
                <a:schemeClr val="dk1"/>
              </a:solidFill>
            </a:endParaRPr>
          </a:p>
          <a:p>
            <a:pPr indent="-342900" lvl="0" marL="457200" rtl="0" algn="l">
              <a:spcBef>
                <a:spcPts val="0"/>
              </a:spcBef>
              <a:spcAft>
                <a:spcPts val="0"/>
              </a:spcAft>
              <a:buSzPts val="1800"/>
              <a:buChar char="●"/>
            </a:pPr>
            <a:r>
              <a:rPr lang="en"/>
              <a:t>Be specific on what tools are not allowed or for what purposes</a:t>
            </a:r>
            <a:endParaRPr/>
          </a:p>
          <a:p>
            <a:pPr indent="-317500" lvl="1" marL="914400" rtl="0" algn="l">
              <a:spcBef>
                <a:spcPts val="0"/>
              </a:spcBef>
              <a:spcAft>
                <a:spcPts val="0"/>
              </a:spcAft>
              <a:buSzPts val="1400"/>
              <a:buChar char="○"/>
            </a:pPr>
            <a:r>
              <a:rPr lang="en"/>
              <a:t>E.g., “you cannot use any person or machine to create content for you that you then submit as your own. So, on this assignment, for example…..”</a:t>
            </a:r>
            <a:endParaRPr/>
          </a:p>
          <a:p>
            <a:pPr indent="-317500" lvl="1" marL="914400" rtl="0" algn="l">
              <a:spcBef>
                <a:spcPts val="0"/>
              </a:spcBef>
              <a:spcAft>
                <a:spcPts val="0"/>
              </a:spcAft>
              <a:buSzPts val="1400"/>
              <a:buChar char="○"/>
            </a:pPr>
            <a:r>
              <a:rPr lang="en"/>
              <a:t>Students are already using some tools (e.g., Grammarly to “help” with their writing), so make sure you address the most commonly used ones</a:t>
            </a:r>
            <a:endParaRPr/>
          </a:p>
          <a:p>
            <a:pPr indent="-317500" lvl="1" marL="914400" rtl="0" algn="l">
              <a:spcBef>
                <a:spcPts val="0"/>
              </a:spcBef>
              <a:spcAft>
                <a:spcPts val="0"/>
              </a:spcAft>
              <a:buSzPts val="1400"/>
              <a:buChar char="○"/>
            </a:pPr>
            <a:r>
              <a:rPr lang="en"/>
              <a:t>This is why</a:t>
            </a:r>
            <a:r>
              <a:rPr lang="en" u="sng">
                <a:solidFill>
                  <a:schemeClr val="hlink"/>
                </a:solidFill>
                <a:hlinkClick action="ppaction://hlinksldjump" r:id="rId3"/>
              </a:rPr>
              <a:t> talking to your students </a:t>
            </a:r>
            <a:r>
              <a:rPr lang="en"/>
              <a:t>before finalizing your policy can be helpful</a:t>
            </a:r>
            <a:endParaRPr/>
          </a:p>
          <a:p>
            <a:pPr indent="-342900" lvl="0" marL="457200" rtl="0" algn="l">
              <a:spcBef>
                <a:spcPts val="0"/>
              </a:spcBef>
              <a:spcAft>
                <a:spcPts val="0"/>
              </a:spcAft>
              <a:buSzPts val="1800"/>
              <a:buChar char="●"/>
            </a:pPr>
            <a:r>
              <a:rPr lang="en"/>
              <a:t>State that </a:t>
            </a:r>
            <a:r>
              <a:rPr lang="en"/>
              <a:t>you have the right to follow-up with an oral conversation to assess their learning</a:t>
            </a:r>
            <a:endParaRPr/>
          </a:p>
          <a:p>
            <a:pPr indent="0" lvl="0" marL="0" rtl="0" algn="l">
              <a:spcBef>
                <a:spcPts val="1200"/>
              </a:spcBef>
              <a:spcAft>
                <a:spcPts val="1200"/>
              </a:spcAft>
              <a:buNone/>
            </a:pPr>
            <a:r>
              <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48"/>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CAVEAT: </a:t>
            </a:r>
            <a:r>
              <a:rPr lang="en"/>
              <a:t>Banning unlikely to work</a:t>
            </a:r>
            <a:endParaRPr/>
          </a:p>
        </p:txBody>
      </p:sp>
      <p:pic>
        <p:nvPicPr>
          <p:cNvPr id="1286" name="Google Shape;1286;p148">
            <a:hlinkClick r:id="rId3"/>
          </p:cNvPr>
          <p:cNvPicPr preferRelativeResize="0"/>
          <p:nvPr/>
        </p:nvPicPr>
        <p:blipFill rotWithShape="1">
          <a:blip r:embed="rId4">
            <a:alphaModFix/>
          </a:blip>
          <a:srcRect b="-7" l="0" r="0" t="20027"/>
          <a:stretch/>
        </p:blipFill>
        <p:spPr>
          <a:xfrm>
            <a:off x="152400" y="2325223"/>
            <a:ext cx="5210424" cy="3055925"/>
          </a:xfrm>
          <a:prstGeom prst="rect">
            <a:avLst/>
          </a:prstGeom>
          <a:noFill/>
          <a:ln>
            <a:noFill/>
          </a:ln>
        </p:spPr>
      </p:pic>
      <p:sp>
        <p:nvSpPr>
          <p:cNvPr id="1287" name="Google Shape;1287;p148"/>
          <p:cNvSpPr txBox="1"/>
          <p:nvPr/>
        </p:nvSpPr>
        <p:spPr>
          <a:xfrm>
            <a:off x="5582975" y="1836300"/>
            <a:ext cx="3385200" cy="2890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chemeClr val="dk2"/>
                </a:solidFill>
              </a:rPr>
              <a:t>Its Use is Difficult to Detect</a:t>
            </a:r>
            <a:endParaRPr sz="1800">
              <a:solidFill>
                <a:schemeClr val="dk2"/>
              </a:solidFill>
            </a:endParaRPr>
          </a:p>
          <a:p>
            <a:pPr indent="-342900" lvl="0" marL="457200" rtl="0" algn="l">
              <a:lnSpc>
                <a:spcPct val="115000"/>
              </a:lnSpc>
              <a:spcBef>
                <a:spcPts val="1200"/>
              </a:spcBef>
              <a:spcAft>
                <a:spcPts val="0"/>
              </a:spcAft>
              <a:buClr>
                <a:schemeClr val="dk2"/>
              </a:buClr>
              <a:buSzPts val="1800"/>
              <a:buChar char="●"/>
            </a:pPr>
            <a:r>
              <a:rPr lang="en">
                <a:solidFill>
                  <a:schemeClr val="dk2"/>
                </a:solidFill>
              </a:rPr>
              <a:t>Detectors are often wrong</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
                <a:solidFill>
                  <a:schemeClr val="dk2"/>
                </a:solidFill>
              </a:rPr>
              <a:t>Detectors </a:t>
            </a:r>
            <a:r>
              <a:rPr lang="en" u="sng">
                <a:solidFill>
                  <a:schemeClr val="hlink"/>
                </a:solidFill>
                <a:hlinkClick r:id="rId5"/>
              </a:rPr>
              <a:t>are easily fooled</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
                <a:solidFill>
                  <a:schemeClr val="dk2"/>
                </a:solidFill>
              </a:rPr>
              <a:t>Detectors </a:t>
            </a:r>
            <a:r>
              <a:rPr lang="en" u="sng">
                <a:solidFill>
                  <a:schemeClr val="accent5"/>
                </a:solidFill>
                <a:hlinkClick r:id="rId6">
                  <a:extLst>
                    <a:ext uri="{A12FA001-AC4F-418D-AE19-62706E023703}">
                      <ahyp:hlinkClr val="tx"/>
                    </a:ext>
                  </a:extLst>
                </a:hlinkClick>
              </a:rPr>
              <a:t>may be more likely to say something written by a non-native English writer is AI-generated</a:t>
            </a:r>
            <a:endParaRPr/>
          </a:p>
          <a:p>
            <a:pPr indent="-342900" lvl="0" marL="457200" rtl="0" algn="l">
              <a:lnSpc>
                <a:spcPct val="115000"/>
              </a:lnSpc>
              <a:spcBef>
                <a:spcPts val="0"/>
              </a:spcBef>
              <a:spcAft>
                <a:spcPts val="0"/>
              </a:spcAft>
              <a:buClr>
                <a:schemeClr val="dk2"/>
              </a:buClr>
              <a:buSzPts val="1800"/>
              <a:buChar char="●"/>
            </a:pPr>
            <a:r>
              <a:rPr lang="en" u="sng">
                <a:solidFill>
                  <a:schemeClr val="accent5"/>
                </a:solidFill>
                <a:hlinkClick r:id="rId7">
                  <a:extLst>
                    <a:ext uri="{A12FA001-AC4F-418D-AE19-62706E023703}">
                      <ahyp:hlinkClr val="tx"/>
                    </a:ext>
                  </a:extLst>
                </a:hlinkClick>
              </a:rPr>
              <a:t>Faculty don’t seem to be any better at detecting</a:t>
            </a:r>
            <a:endParaRPr/>
          </a:p>
        </p:txBody>
      </p:sp>
      <p:sp>
        <p:nvSpPr>
          <p:cNvPr id="1288" name="Google Shape;1288;p148"/>
          <p:cNvSpPr txBox="1"/>
          <p:nvPr/>
        </p:nvSpPr>
        <p:spPr>
          <a:xfrm>
            <a:off x="503975" y="1836300"/>
            <a:ext cx="4590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rPr>
              <a:t>Students Likely to Use it Anyway</a:t>
            </a:r>
            <a:endParaRPr sz="1800">
              <a:solidFill>
                <a:schemeClr val="dk2"/>
              </a:solidFill>
            </a:endParaRPr>
          </a:p>
        </p:txBody>
      </p:sp>
      <p:sp>
        <p:nvSpPr>
          <p:cNvPr id="1289" name="Google Shape;1289;p148"/>
          <p:cNvSpPr txBox="1"/>
          <p:nvPr/>
        </p:nvSpPr>
        <p:spPr>
          <a:xfrm>
            <a:off x="158400" y="5277400"/>
            <a:ext cx="8827200" cy="1062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i="1" lang="en" sz="1900">
                <a:solidFill>
                  <a:schemeClr val="dk2"/>
                </a:solidFill>
              </a:rPr>
              <a:t>Banning </a:t>
            </a:r>
            <a:r>
              <a:rPr b="1" i="1" lang="en" sz="1900">
                <a:solidFill>
                  <a:schemeClr val="dk2"/>
                </a:solidFill>
              </a:rPr>
              <a:t>without enforcement </a:t>
            </a:r>
            <a:r>
              <a:rPr b="1" i="1" lang="en" sz="1900">
                <a:solidFill>
                  <a:schemeClr val="dk2"/>
                </a:solidFill>
              </a:rPr>
              <a:t>creates an unfair learning environment. </a:t>
            </a:r>
            <a:endParaRPr b="1" i="1" sz="1900">
              <a:solidFill>
                <a:schemeClr val="dk2"/>
              </a:solidFill>
            </a:endParaRPr>
          </a:p>
          <a:p>
            <a:pPr indent="0" lvl="0" marL="0" rtl="0" algn="ctr">
              <a:lnSpc>
                <a:spcPct val="100000"/>
              </a:lnSpc>
              <a:spcBef>
                <a:spcPts val="0"/>
              </a:spcBef>
              <a:spcAft>
                <a:spcPts val="0"/>
              </a:spcAft>
              <a:buNone/>
            </a:pPr>
            <a:r>
              <a:rPr b="1" i="1" lang="en" sz="1900">
                <a:solidFill>
                  <a:srgbClr val="D73F09"/>
                </a:solidFill>
              </a:rPr>
              <a:t>If you won’t be enforcing the ban, </a:t>
            </a:r>
            <a:endParaRPr b="1" i="1" sz="1900">
              <a:solidFill>
                <a:srgbClr val="D73F09"/>
              </a:solidFill>
            </a:endParaRPr>
          </a:p>
          <a:p>
            <a:pPr indent="0" lvl="0" marL="0" rtl="0" algn="ctr">
              <a:lnSpc>
                <a:spcPct val="100000"/>
              </a:lnSpc>
              <a:spcBef>
                <a:spcPts val="0"/>
              </a:spcBef>
              <a:spcAft>
                <a:spcPts val="0"/>
              </a:spcAft>
              <a:buNone/>
            </a:pPr>
            <a:r>
              <a:rPr b="1" i="1" lang="en" sz="1900">
                <a:solidFill>
                  <a:srgbClr val="D73F09"/>
                </a:solidFill>
              </a:rPr>
              <a:t>reconsider your policy or secure your assessments.</a:t>
            </a:r>
            <a:endParaRPr b="1" i="1" sz="1900">
              <a:solidFill>
                <a:srgbClr val="D73F09"/>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149"/>
          <p:cNvSpPr txBox="1"/>
          <p:nvPr>
            <p:ph type="title"/>
          </p:nvPr>
        </p:nvSpPr>
        <p:spPr>
          <a:xfrm>
            <a:off x="311700" y="5603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Banned Statements</a:t>
            </a:r>
            <a:endParaRPr/>
          </a:p>
        </p:txBody>
      </p:sp>
      <p:sp>
        <p:nvSpPr>
          <p:cNvPr id="1295" name="Google Shape;1295;p149"/>
          <p:cNvSpPr txBox="1"/>
          <p:nvPr>
            <p:ph idx="1" type="body"/>
          </p:nvPr>
        </p:nvSpPr>
        <p:spPr>
          <a:xfrm>
            <a:off x="311700" y="1356967"/>
            <a:ext cx="8520600" cy="26553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200" u="sng"/>
              <a:t>Example #1 (from </a:t>
            </a:r>
            <a:r>
              <a:rPr lang="en" sz="1100" u="sng">
                <a:solidFill>
                  <a:schemeClr val="accent5"/>
                </a:solidFill>
                <a:hlinkClick r:id="rId3">
                  <a:extLst>
                    <a:ext uri="{A12FA001-AC4F-418D-AE19-62706E023703}">
                      <ahyp:hlinkClr val="tx"/>
                    </a:ext>
                  </a:extLst>
                </a:hlinkClick>
              </a:rPr>
              <a:t>Macalester College)</a:t>
            </a:r>
            <a:endParaRPr sz="1100">
              <a:solidFill>
                <a:schemeClr val="dk1"/>
              </a:solidFill>
            </a:endParaRPr>
          </a:p>
          <a:p>
            <a:pPr indent="0" lvl="0" marL="0" rtl="0" algn="l">
              <a:spcBef>
                <a:spcPts val="1200"/>
              </a:spcBef>
              <a:spcAft>
                <a:spcPts val="1200"/>
              </a:spcAft>
              <a:buNone/>
            </a:pPr>
            <a:r>
              <a:rPr lang="en" sz="1100">
                <a:solidFill>
                  <a:schemeClr val="dk1"/>
                </a:solidFill>
              </a:rPr>
              <a:t>Using AI can impede your learning. The assignments in this class challenge you to develop creativity, critical-thinking, and problem-solving skills that AI does not have. Using AI technology could limit your capacity to do this type of work, and as the instructor, I urge you not to miss out on the educational opportunities that this course will provide. As is the case for all courses at Macalester College, work submitted by you for this class should reflect both your own </a:t>
            </a:r>
            <a:r>
              <a:rPr i="1" lang="en" sz="1100">
                <a:solidFill>
                  <a:schemeClr val="dk1"/>
                </a:solidFill>
              </a:rPr>
              <a:t>ideas</a:t>
            </a:r>
            <a:r>
              <a:rPr lang="en" sz="1100">
                <a:solidFill>
                  <a:schemeClr val="dk1"/>
                </a:solidFill>
              </a:rPr>
              <a:t> and your own </a:t>
            </a:r>
            <a:r>
              <a:rPr i="1" lang="en" sz="1100">
                <a:solidFill>
                  <a:schemeClr val="dk1"/>
                </a:solidFill>
              </a:rPr>
              <a:t>language</a:t>
            </a:r>
            <a:r>
              <a:rPr lang="en" sz="1100">
                <a:solidFill>
                  <a:schemeClr val="dk1"/>
                </a:solidFill>
              </a:rPr>
              <a:t> and you should properly cite any resources you have consulted. If you have any questions about citation or about what constitutes academic honesty in this course or at Macalester College in general, please feel free to raise these questions in class and/or contact me to discuss your concerns.</a:t>
            </a:r>
            <a:endParaRPr sz="1100">
              <a:solidFill>
                <a:schemeClr val="dk1"/>
              </a:solidFill>
            </a:endParaRPr>
          </a:p>
        </p:txBody>
      </p:sp>
      <p:sp>
        <p:nvSpPr>
          <p:cNvPr id="1296" name="Google Shape;1296;p149"/>
          <p:cNvSpPr txBox="1"/>
          <p:nvPr/>
        </p:nvSpPr>
        <p:spPr>
          <a:xfrm>
            <a:off x="311700" y="3429000"/>
            <a:ext cx="8720700" cy="20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50" u="sng">
                <a:solidFill>
                  <a:schemeClr val="dk1"/>
                </a:solidFill>
              </a:rPr>
              <a:t>Example #2 (From </a:t>
            </a:r>
            <a:r>
              <a:rPr b="1" lang="en" sz="1250" u="sng">
                <a:solidFill>
                  <a:schemeClr val="hlink"/>
                </a:solidFill>
                <a:hlinkClick r:id="rId4"/>
              </a:rPr>
              <a:t>unknown institution)</a:t>
            </a:r>
            <a:r>
              <a:rPr b="1" lang="en" sz="1250" u="sng">
                <a:solidFill>
                  <a:schemeClr val="dk1"/>
                </a:solidFill>
              </a:rPr>
              <a:t> </a:t>
            </a:r>
            <a:endParaRPr b="1" sz="1250" u="sng">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All cases of academic misconduct will be referred to the Office of Student Conduct. Academic Misconduct includes (but is not necessarily limited to) using ideas, words, images, or content in any other media that you did not create and presenting that content as if you were the creator. Copying content that other people created–either directly or in a modified form–without properly acknowledging the creator qualifies as academic misconduct, as does utilizing unauthorized digital tools such as artificial intelligence to create content. An assignment that is found to have been plagiarized or to have used unauthorized tools will automatically receive a zero and you will not be given an opportunity to repeat the assignment for a passing grade. Depending on the severity of the case, academic misconduct may result in a failing grade in the course.</a:t>
            </a:r>
            <a:endParaRPr sz="1100">
              <a:solidFill>
                <a:schemeClr val="dk1"/>
              </a:solidFill>
            </a:endParaRPr>
          </a:p>
          <a:p>
            <a:pPr indent="0" lvl="0" marL="0" rtl="0" algn="l">
              <a:spcBef>
                <a:spcPts val="0"/>
              </a:spcBef>
              <a:spcAft>
                <a:spcPts val="0"/>
              </a:spcAft>
              <a:buNone/>
            </a:pPr>
            <a:r>
              <a:rPr lang="en" sz="1000"/>
              <a:t>Sourced from </a:t>
            </a:r>
            <a:r>
              <a:rPr lang="en" sz="1000" u="sng">
                <a:solidFill>
                  <a:schemeClr val="hlink"/>
                </a:solidFill>
                <a:hlinkClick r:id="rId5"/>
              </a:rPr>
              <a:t>https://docs.google.com/document/d/1RMVwzjc1o0Mi8Blw_-JUTcXv02b2WRH86vw7mi16W3U/edit</a:t>
            </a:r>
            <a:endParaRPr sz="1000"/>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50"/>
          <p:cNvSpPr txBox="1"/>
          <p:nvPr>
            <p:ph type="title"/>
          </p:nvPr>
        </p:nvSpPr>
        <p:spPr>
          <a:xfrm>
            <a:off x="311700" y="5603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Banned Statements</a:t>
            </a:r>
            <a:endParaRPr/>
          </a:p>
        </p:txBody>
      </p:sp>
      <p:sp>
        <p:nvSpPr>
          <p:cNvPr id="1302" name="Google Shape;1302;p150"/>
          <p:cNvSpPr txBox="1"/>
          <p:nvPr>
            <p:ph idx="1" type="body"/>
          </p:nvPr>
        </p:nvSpPr>
        <p:spPr>
          <a:xfrm>
            <a:off x="311700" y="1356975"/>
            <a:ext cx="8520600" cy="4268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250" u="sng"/>
              <a:t>Example #3 (from Texas Woman’s University, Ann Davis</a:t>
            </a:r>
            <a:r>
              <a:rPr lang="en" sz="1250" u="sng"/>
              <a:t>)</a:t>
            </a:r>
            <a:endParaRPr sz="1250">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rPr>
              <a:t>All assignments in this course are individual assignments. In this class, you will often be discussing course concepts with your classmates and with me, but when you sit down to complete a quiz, write a discussion post, or work on a project, I expect you to do the actual work independently. This is the only way that I will be able to tell what you have learned.</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You may not use non-TWU “tutoring services” such as Chegg or Course Hero for this course. Paying someone else to do your classwork is the opposite of learning.</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You may not use artificial intelligence tools to complete your assignments in this course.</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rPr lang="en" sz="1100">
                <a:solidFill>
                  <a:schemeClr val="dk1"/>
                </a:solidFill>
              </a:rPr>
              <a:t>Your major projects in this course are open-book and open-note. However, plagiarism from any source is prohibited, both by university policy and by federal law. Any written assignments, including quizzes, projects, and discussion posts, must be your own, original work. You cannot directly copy word-for-word from any source, including a textbook, even if you provide a citation. Copying someone else’s words denies credit to the original author, and it also robs you of the opportunity to deepen your understanding by putting things in your own words. We will be using the Turnitin tool on many assignments in this course as a way to teach you to identify and avoid plagiarism. You will be able to see your similarity report as soon as you submit an assignment. If you notice that you have accidentally committed plagiarism, you should rewrite your assignment and resubmit it. If I notice that you have accidentally plagiarized, I will contact you and ask you to rewrite and resubmit, and I will not grade your assignment until I receive your new submission.</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b="1" sz="1250"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p:txBody>
      </p:sp>
      <p:sp>
        <p:nvSpPr>
          <p:cNvPr id="1303" name="Google Shape;1303;p150"/>
          <p:cNvSpPr txBox="1"/>
          <p:nvPr/>
        </p:nvSpPr>
        <p:spPr>
          <a:xfrm>
            <a:off x="436075" y="5025475"/>
            <a:ext cx="870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Sourced from </a:t>
            </a:r>
            <a:r>
              <a:rPr lang="en" sz="1000" u="sng">
                <a:solidFill>
                  <a:schemeClr val="hlink"/>
                </a:solidFill>
                <a:hlinkClick r:id="rId3"/>
              </a:rPr>
              <a:t>https://docs.google.com/document/d/1RMVwzjc1o0Mi8Blw_-JUTcXv02b2WRH86vw7mi16W3U/edit</a:t>
            </a:r>
            <a:endParaRPr sz="1000"/>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51"/>
          <p:cNvSpPr txBox="1"/>
          <p:nvPr>
            <p:ph type="title"/>
          </p:nvPr>
        </p:nvSpPr>
        <p:spPr>
          <a:xfrm>
            <a:off x="311700" y="5603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UC San Diego Banned Statement Template</a:t>
            </a:r>
            <a:endParaRPr/>
          </a:p>
        </p:txBody>
      </p:sp>
      <p:sp>
        <p:nvSpPr>
          <p:cNvPr id="1309" name="Google Shape;1309;p151"/>
          <p:cNvSpPr txBox="1"/>
          <p:nvPr>
            <p:ph idx="1" type="body"/>
          </p:nvPr>
        </p:nvSpPr>
        <p:spPr>
          <a:xfrm>
            <a:off x="311700" y="1356975"/>
            <a:ext cx="8520600" cy="46212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b="1" lang="en" sz="1100">
                <a:solidFill>
                  <a:schemeClr val="dk1"/>
                </a:solidFill>
              </a:rPr>
              <a:t>(cite: UC San Diego &amp; University of Waterloo Academic Integrity Offices)​</a:t>
            </a:r>
            <a:endParaRPr b="1"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This course includes the independent development and practice of specific knowledge and skills, such as</a:t>
            </a:r>
            <a:r>
              <a:rPr lang="en" sz="1100">
                <a:solidFill>
                  <a:schemeClr val="dk1"/>
                </a:solidFill>
                <a:highlight>
                  <a:srgbClr val="FFFF00"/>
                </a:highlight>
              </a:rPr>
              <a:t> [fill this in with your learning outcomes]</a:t>
            </a:r>
            <a:r>
              <a:rPr lang="en" sz="1100">
                <a:solidFill>
                  <a:schemeClr val="dk1"/>
                </a:solidFill>
              </a:rPr>
              <a:t>. Therefore, the use of Generative artificial intelligence (GenAI) trained using large language models (LLM) or other methods to produce text, images, music, or code, like Chat GPT, DALL-E, or GitHub CoPilot, is not permitted in this class. Unauthorized use in this course, such as running course materials through GenAI or using GenAI to complete a course assessment is considered a violation of the University’s </a:t>
            </a:r>
            <a:r>
              <a:rPr lang="en" sz="1100" u="sng">
                <a:solidFill>
                  <a:srgbClr val="1155CC"/>
                </a:solidFill>
                <a:hlinkClick r:id="rId3">
                  <a:extLst>
                    <a:ext uri="{A12FA001-AC4F-418D-AE19-62706E023703}">
                      <ahyp:hlinkClr val="tx"/>
                    </a:ext>
                  </a:extLst>
                </a:hlinkClick>
              </a:rPr>
              <a:t>Academic Integrity Policy</a:t>
            </a:r>
            <a:r>
              <a:rPr lang="en" sz="1100">
                <a:solidFill>
                  <a:schemeClr val="dk1"/>
                </a:solidFill>
              </a:rPr>
              <a:t>. Work produced with the assistance of AI tools does not represent your original work and is therefore in violation of the fundamental values of academic integrity including honesty, trust, respect, fairness, responsibility and courage (ICAI, n.d.).​</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​You should be prepared to show the learning process behind the work you submit. To demonstrate your learning, you should keep your rough notes, including research notes, brainstorming, and drafting notes. You may be asked to submit these notes along with earlier drafts of their work, either through saved drafts or saved versions of a document. If the use of GenAI is suspected where not permitted, you may be asked to meet with me to provide explanations and to support the submitted material as being your original work. Through this process, if you have not sufficiently supported your work, I may need to report the matter to the Academic Integrity Office. In addition, you should be aware that the legal/copyright status of generative AI inputs and outputs is unclear.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You are encouraged to reach out to me or the TAs for support, or reach out to any of the following UC San Diego academic support centers for academic assistance:​</a:t>
            </a:r>
            <a:endParaRPr sz="1100">
              <a:solidFill>
                <a:schemeClr val="dk1"/>
              </a:solidFill>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4">
                  <a:extLst>
                    <a:ext uri="{A12FA001-AC4F-418D-AE19-62706E023703}">
                      <ahyp:hlinkClr val="tx"/>
                    </a:ext>
                  </a:extLst>
                </a:hlinkClick>
              </a:rPr>
              <a:t>Commons’ Academic Achievement Hub</a:t>
            </a:r>
            <a:r>
              <a:rPr lang="en" sz="1100">
                <a:solidFill>
                  <a:schemeClr val="dk1"/>
                </a:solidFill>
                <a:highlight>
                  <a:schemeClr val="lt1"/>
                </a:highlight>
              </a:rPr>
              <a:t> for Learning Strategies, Content Tutoring or Supplemental Instruction</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5">
                  <a:extLst>
                    <a:ext uri="{A12FA001-AC4F-418D-AE19-62706E023703}">
                      <ahyp:hlinkClr val="tx"/>
                    </a:ext>
                  </a:extLst>
                </a:hlinkClick>
              </a:rPr>
              <a:t>Commons’ Writing Hub</a:t>
            </a:r>
            <a:r>
              <a:rPr lang="en" sz="1100">
                <a:solidFill>
                  <a:schemeClr val="dk1"/>
                </a:solidFill>
                <a:highlight>
                  <a:schemeClr val="lt1"/>
                </a:highlight>
              </a:rPr>
              <a:t> for help with writing or other types of communication (e.g., presentations)</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6">
                  <a:extLst>
                    <a:ext uri="{A12FA001-AC4F-418D-AE19-62706E023703}">
                      <ahyp:hlinkClr val="tx"/>
                    </a:ext>
                  </a:extLst>
                </a:hlinkClick>
              </a:rPr>
              <a:t>Library</a:t>
            </a:r>
            <a:r>
              <a:rPr lang="en" sz="1100">
                <a:solidFill>
                  <a:schemeClr val="dk1"/>
                </a:solidFill>
                <a:highlight>
                  <a:schemeClr val="lt1"/>
                </a:highlight>
              </a:rPr>
              <a:t> for research-based assignments</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Georgia"/>
              <a:buChar char="●"/>
            </a:pPr>
            <a:r>
              <a:rPr lang="en" sz="1100">
                <a:solidFill>
                  <a:schemeClr val="dk1"/>
                </a:solidFill>
                <a:highlight>
                  <a:schemeClr val="lt1"/>
                </a:highlight>
              </a:rPr>
              <a:t>The</a:t>
            </a:r>
            <a:r>
              <a:rPr lang="en" sz="1100" u="sng">
                <a:solidFill>
                  <a:schemeClr val="accent5"/>
                </a:solidFill>
                <a:highlight>
                  <a:schemeClr val="lt1"/>
                </a:highlight>
                <a:hlinkClick r:id="rId7">
                  <a:extLst>
                    <a:ext uri="{A12FA001-AC4F-418D-AE19-62706E023703}">
                      <ahyp:hlinkClr val="tx"/>
                    </a:ext>
                  </a:extLst>
                </a:hlinkClick>
              </a:rPr>
              <a:t> Academic Integrity Office</a:t>
            </a:r>
            <a:r>
              <a:rPr lang="en" sz="1100">
                <a:solidFill>
                  <a:schemeClr val="dk1"/>
                </a:solidFill>
                <a:highlight>
                  <a:schemeClr val="lt1"/>
                </a:highlight>
              </a:rPr>
              <a:t> for questions about ethical use of GenAI</a:t>
            </a:r>
            <a:endParaRPr b="1" sz="1400" u="sng"/>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52"/>
          <p:cNvSpPr txBox="1"/>
          <p:nvPr>
            <p:ph type="title"/>
          </p:nvPr>
        </p:nvSpPr>
        <p:spPr>
          <a:xfrm>
            <a:off x="311700" y="134900"/>
            <a:ext cx="88323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Detecting Integrity Violations when GenAI Use Not Permitted</a:t>
            </a:r>
            <a:endParaRPr/>
          </a:p>
        </p:txBody>
      </p:sp>
      <p:sp>
        <p:nvSpPr>
          <p:cNvPr id="1315" name="Google Shape;1315;p152"/>
          <p:cNvSpPr txBox="1"/>
          <p:nvPr>
            <p:ph idx="1" type="body"/>
          </p:nvPr>
        </p:nvSpPr>
        <p:spPr>
          <a:xfrm>
            <a:off x="467550" y="721200"/>
            <a:ext cx="8520600" cy="5415600"/>
          </a:xfrm>
          <a:prstGeom prst="rect">
            <a:avLst/>
          </a:prstGeom>
        </p:spPr>
        <p:txBody>
          <a:bodyPr anchorCtr="0" anchor="t" bIns="91425" lIns="91425" spcFirstLastPara="1" rIns="91425" wrap="square" tIns="91425">
            <a:normAutofit/>
          </a:bodyPr>
          <a:lstStyle/>
          <a:p>
            <a:pPr indent="0" lvl="0" marL="0" rtl="0" algn="l">
              <a:spcBef>
                <a:spcPts val="1300"/>
              </a:spcBef>
              <a:spcAft>
                <a:spcPts val="0"/>
              </a:spcAft>
              <a:buClr>
                <a:schemeClr val="dk1"/>
              </a:buClr>
              <a:buSzPts val="1100"/>
              <a:buFont typeface="Arial"/>
              <a:buNone/>
            </a:pPr>
            <a:r>
              <a:rPr lang="en" sz="1300">
                <a:solidFill>
                  <a:srgbClr val="333333"/>
                </a:solidFill>
              </a:rPr>
              <a:t>Adapted from </a:t>
            </a:r>
            <a:r>
              <a:rPr lang="en" sz="1300" u="sng">
                <a:solidFill>
                  <a:schemeClr val="hlink"/>
                </a:solidFill>
                <a:hlinkClick r:id="rId3"/>
              </a:rPr>
              <a:t>Cotton, Cotton &amp; Shipway (2023)</a:t>
            </a:r>
            <a:r>
              <a:rPr lang="en" sz="1300">
                <a:solidFill>
                  <a:srgbClr val="333333"/>
                </a:solidFill>
              </a:rPr>
              <a:t>, t</a:t>
            </a:r>
            <a:r>
              <a:rPr lang="en" sz="1300">
                <a:solidFill>
                  <a:srgbClr val="333333"/>
                </a:solidFill>
              </a:rPr>
              <a:t>here are a few signs that an academic assessment has been produced by a GenAI chatbot::</a:t>
            </a:r>
            <a:endParaRPr sz="1300">
              <a:solidFill>
                <a:srgbClr val="333333"/>
              </a:solidFill>
            </a:endParaRPr>
          </a:p>
          <a:p>
            <a:pPr indent="-311150" lvl="0" marL="596900" marR="139700" rtl="0" algn="l">
              <a:spcBef>
                <a:spcPts val="1300"/>
              </a:spcBef>
              <a:spcAft>
                <a:spcPts val="0"/>
              </a:spcAft>
              <a:buClr>
                <a:srgbClr val="333333"/>
              </a:buClr>
              <a:buSzPts val="1300"/>
              <a:buChar char="●"/>
            </a:pPr>
            <a:r>
              <a:rPr b="1" lang="en" sz="1300">
                <a:solidFill>
                  <a:srgbClr val="333333"/>
                </a:solidFill>
              </a:rPr>
              <a:t>Language </a:t>
            </a:r>
            <a:r>
              <a:rPr b="1" lang="en" sz="1300">
                <a:solidFill>
                  <a:srgbClr val="333333"/>
                </a:solidFill>
              </a:rPr>
              <a:t>patterns or irregularities: </a:t>
            </a:r>
            <a:r>
              <a:rPr lang="en" sz="1300">
                <a:solidFill>
                  <a:srgbClr val="333333"/>
                </a:solidFill>
              </a:rPr>
              <a:t>chatbots often have limited language abilities and may produce repetitive phrases or words, with odd or inconsistent use of language. </a:t>
            </a:r>
            <a:endParaRPr sz="1300">
              <a:solidFill>
                <a:srgbClr val="333333"/>
              </a:solidFill>
            </a:endParaRPr>
          </a:p>
          <a:p>
            <a:pPr indent="-311150" lvl="0" marL="596900" marR="139700" rtl="0" algn="l">
              <a:spcBef>
                <a:spcPts val="0"/>
              </a:spcBef>
              <a:spcAft>
                <a:spcPts val="0"/>
              </a:spcAft>
              <a:buClr>
                <a:srgbClr val="333333"/>
              </a:buClr>
              <a:buSzPts val="1300"/>
              <a:buChar char="●"/>
            </a:pPr>
            <a:r>
              <a:rPr b="1" lang="en" sz="1300">
                <a:solidFill>
                  <a:srgbClr val="333333"/>
                </a:solidFill>
              </a:rPr>
              <a:t>Inaccurate or Unusual s</a:t>
            </a:r>
            <a:r>
              <a:rPr b="1" lang="en" sz="1300">
                <a:solidFill>
                  <a:srgbClr val="333333"/>
                </a:solidFill>
              </a:rPr>
              <a:t>ources and citations</a:t>
            </a:r>
            <a:r>
              <a:rPr lang="en" sz="1300">
                <a:solidFill>
                  <a:srgbClr val="333333"/>
                </a:solidFill>
              </a:rPr>
              <a:t>: work written by a chatbot may include fake or irrelevant citations, and usually not those associated with the course</a:t>
            </a:r>
            <a:endParaRPr sz="1300">
              <a:solidFill>
                <a:srgbClr val="333333"/>
              </a:solidFill>
            </a:endParaRPr>
          </a:p>
          <a:p>
            <a:pPr indent="-311150" lvl="0" marL="596900" marR="139700" rtl="0" algn="l">
              <a:spcBef>
                <a:spcPts val="0"/>
              </a:spcBef>
              <a:spcAft>
                <a:spcPts val="0"/>
              </a:spcAft>
              <a:buClr>
                <a:srgbClr val="333333"/>
              </a:buClr>
              <a:buSzPts val="1300"/>
              <a:buChar char="●"/>
            </a:pPr>
            <a:r>
              <a:rPr b="1" lang="en" sz="1300">
                <a:solidFill>
                  <a:srgbClr val="333333"/>
                </a:solidFill>
              </a:rPr>
              <a:t>Lack of </a:t>
            </a:r>
            <a:r>
              <a:rPr b="1" lang="en" sz="1300">
                <a:solidFill>
                  <a:srgbClr val="333333"/>
                </a:solidFill>
              </a:rPr>
              <a:t>originality: </a:t>
            </a:r>
            <a:r>
              <a:rPr lang="en" sz="1300">
                <a:solidFill>
                  <a:srgbClr val="333333"/>
                </a:solidFill>
              </a:rPr>
              <a:t>depending on the topic, the output produced by a chatbot may not be that original; using Turnitin can still potentially help check for copying/plagiarizing</a:t>
            </a:r>
            <a:endParaRPr sz="1300">
              <a:solidFill>
                <a:srgbClr val="333333"/>
              </a:solidFill>
            </a:endParaRPr>
          </a:p>
          <a:p>
            <a:pPr indent="-311150" lvl="0" marL="596900" marR="139700" rtl="0" algn="l">
              <a:spcBef>
                <a:spcPts val="0"/>
              </a:spcBef>
              <a:spcAft>
                <a:spcPts val="0"/>
              </a:spcAft>
              <a:buClr>
                <a:srgbClr val="333333"/>
              </a:buClr>
              <a:buSzPts val="1300"/>
              <a:buChar char="●"/>
            </a:pPr>
            <a:r>
              <a:rPr b="1" lang="en" sz="1300">
                <a:solidFill>
                  <a:srgbClr val="333333"/>
                </a:solidFill>
              </a:rPr>
              <a:t>F</a:t>
            </a:r>
            <a:r>
              <a:rPr b="1" lang="en" sz="1300">
                <a:solidFill>
                  <a:srgbClr val="333333"/>
                </a:solidFill>
              </a:rPr>
              <a:t>actual errors: </a:t>
            </a:r>
            <a:r>
              <a:rPr lang="en" sz="1300">
                <a:solidFill>
                  <a:srgbClr val="333333"/>
                </a:solidFill>
              </a:rPr>
              <a:t>chatbots often </a:t>
            </a:r>
            <a:r>
              <a:rPr lang="en" sz="1300">
                <a:solidFill>
                  <a:srgbClr val="333333"/>
                </a:solidFill>
              </a:rPr>
              <a:t>produce text that is factually inaccurate or inconsistent</a:t>
            </a:r>
            <a:endParaRPr sz="1300">
              <a:solidFill>
                <a:srgbClr val="333333"/>
              </a:solidFill>
            </a:endParaRPr>
          </a:p>
          <a:p>
            <a:pPr indent="-311150" lvl="0" marL="596900" marR="139700" rtl="0" algn="l">
              <a:spcBef>
                <a:spcPts val="0"/>
              </a:spcBef>
              <a:spcAft>
                <a:spcPts val="0"/>
              </a:spcAft>
              <a:buClr>
                <a:srgbClr val="333333"/>
              </a:buClr>
              <a:buSzPts val="1300"/>
              <a:buChar char="●"/>
            </a:pPr>
            <a:r>
              <a:rPr b="1" lang="en" sz="1300">
                <a:solidFill>
                  <a:srgbClr val="333333"/>
                </a:solidFill>
              </a:rPr>
              <a:t>Blandness: </a:t>
            </a:r>
            <a:r>
              <a:rPr lang="en" sz="1300">
                <a:solidFill>
                  <a:srgbClr val="333333"/>
                </a:solidFill>
              </a:rPr>
              <a:t>chatbot output is usually quite generic and not connected to the particular context of your course</a:t>
            </a:r>
            <a:endParaRPr sz="1300">
              <a:solidFill>
                <a:srgbClr val="333333"/>
              </a:solidFill>
            </a:endParaRPr>
          </a:p>
          <a:p>
            <a:pPr indent="-311150" lvl="0" marL="596900" marR="139700" rtl="0" algn="l">
              <a:spcBef>
                <a:spcPts val="0"/>
              </a:spcBef>
              <a:spcAft>
                <a:spcPts val="0"/>
              </a:spcAft>
              <a:buClr>
                <a:srgbClr val="333333"/>
              </a:buClr>
              <a:buSzPts val="1300"/>
              <a:buChar char="●"/>
            </a:pPr>
            <a:r>
              <a:rPr b="1" lang="en" sz="1300">
                <a:solidFill>
                  <a:srgbClr val="333333"/>
                </a:solidFill>
              </a:rPr>
              <a:t>Off-topic: </a:t>
            </a:r>
            <a:r>
              <a:rPr lang="en" sz="1300">
                <a:solidFill>
                  <a:srgbClr val="333333"/>
                </a:solidFill>
              </a:rPr>
              <a:t>the content is slightly or fully off-topic, not addressing the prompt or even related to what was taught in the class</a:t>
            </a:r>
            <a:endParaRPr sz="1300">
              <a:solidFill>
                <a:srgbClr val="333333"/>
              </a:solidFill>
            </a:endParaRPr>
          </a:p>
          <a:p>
            <a:pPr indent="0" lvl="0" marL="0" marR="139700" rtl="0" algn="l">
              <a:spcBef>
                <a:spcPts val="1300"/>
              </a:spcBef>
              <a:spcAft>
                <a:spcPts val="0"/>
              </a:spcAft>
              <a:buNone/>
            </a:pPr>
            <a:r>
              <a:rPr lang="en" sz="1300">
                <a:solidFill>
                  <a:srgbClr val="333333"/>
                </a:solidFill>
              </a:rPr>
              <a:t>If any of these signs are present, talk with the student about their assessment before reporting to the AI Office:</a:t>
            </a:r>
            <a:endParaRPr sz="1300">
              <a:solidFill>
                <a:srgbClr val="333333"/>
              </a:solidFill>
            </a:endParaRPr>
          </a:p>
          <a:p>
            <a:pPr indent="-311150" lvl="0" marL="457200" marR="139700" rtl="0" algn="l">
              <a:spcBef>
                <a:spcPts val="1300"/>
              </a:spcBef>
              <a:spcAft>
                <a:spcPts val="0"/>
              </a:spcAft>
              <a:buClr>
                <a:srgbClr val="333333"/>
              </a:buClr>
              <a:buSzPts val="1300"/>
              <a:buAutoNum type="arabicPeriod"/>
            </a:pPr>
            <a:r>
              <a:rPr lang="en" sz="1300">
                <a:solidFill>
                  <a:srgbClr val="333333"/>
                </a:solidFill>
              </a:rPr>
              <a:t>What was your process for completing this assignment?</a:t>
            </a:r>
            <a:endParaRPr sz="1300">
              <a:solidFill>
                <a:srgbClr val="333333"/>
              </a:solidFill>
            </a:endParaRPr>
          </a:p>
          <a:p>
            <a:pPr indent="-311150" lvl="0" marL="457200" marR="139700" rtl="0" algn="l">
              <a:spcBef>
                <a:spcPts val="0"/>
              </a:spcBef>
              <a:spcAft>
                <a:spcPts val="0"/>
              </a:spcAft>
              <a:buClr>
                <a:srgbClr val="333333"/>
              </a:buClr>
              <a:buSzPts val="1300"/>
              <a:buAutoNum type="arabicPeriod"/>
            </a:pPr>
            <a:r>
              <a:rPr lang="en" sz="1300">
                <a:solidFill>
                  <a:srgbClr val="333333"/>
                </a:solidFill>
              </a:rPr>
              <a:t>Do you have your notes, version history?</a:t>
            </a:r>
            <a:endParaRPr sz="1300">
              <a:solidFill>
                <a:srgbClr val="333333"/>
              </a:solidFill>
            </a:endParaRPr>
          </a:p>
          <a:p>
            <a:pPr indent="-311150" lvl="0" marL="457200" marR="139700" rtl="0" algn="l">
              <a:spcBef>
                <a:spcPts val="0"/>
              </a:spcBef>
              <a:spcAft>
                <a:spcPts val="0"/>
              </a:spcAft>
              <a:buClr>
                <a:srgbClr val="333333"/>
              </a:buClr>
              <a:buSzPts val="1300"/>
              <a:buAutoNum type="arabicPeriod"/>
            </a:pPr>
            <a:r>
              <a:rPr lang="en" sz="1300">
                <a:solidFill>
                  <a:srgbClr val="333333"/>
                </a:solidFill>
              </a:rPr>
              <a:t>Why did you choose X instead of Y?</a:t>
            </a:r>
            <a:endParaRPr sz="1300">
              <a:solidFill>
                <a:srgbClr val="333333"/>
              </a:solidFill>
            </a:endParaRPr>
          </a:p>
          <a:p>
            <a:pPr indent="-311150" lvl="0" marL="457200" marR="139700" rtl="0" algn="l">
              <a:spcBef>
                <a:spcPts val="0"/>
              </a:spcBef>
              <a:spcAft>
                <a:spcPts val="0"/>
              </a:spcAft>
              <a:buClr>
                <a:srgbClr val="333333"/>
              </a:buClr>
              <a:buSzPts val="1300"/>
              <a:buAutoNum type="arabicPeriod"/>
            </a:pPr>
            <a:r>
              <a:rPr lang="en" sz="1300">
                <a:solidFill>
                  <a:srgbClr val="333333"/>
                </a:solidFill>
              </a:rPr>
              <a:t>Tell me more about this source - why did you use it instead of one of the ones from class?</a:t>
            </a:r>
            <a:endParaRPr sz="1300">
              <a:solidFill>
                <a:srgbClr val="333333"/>
              </a:solidFill>
            </a:endParaRPr>
          </a:p>
          <a:p>
            <a:pPr indent="-311150" lvl="0" marL="457200" marR="139700" rtl="0" algn="l">
              <a:spcBef>
                <a:spcPts val="0"/>
              </a:spcBef>
              <a:spcAft>
                <a:spcPts val="0"/>
              </a:spcAft>
              <a:buClr>
                <a:srgbClr val="333333"/>
              </a:buClr>
              <a:buSzPts val="1300"/>
              <a:buAutoNum type="arabicPeriod"/>
            </a:pPr>
            <a:r>
              <a:rPr lang="en" sz="1300">
                <a:solidFill>
                  <a:srgbClr val="333333"/>
                </a:solidFill>
              </a:rPr>
              <a:t>Did you use a GenAI tool to produce any of this content?</a:t>
            </a:r>
            <a:endParaRPr sz="1300">
              <a:solidFill>
                <a:srgbClr val="333333"/>
              </a:solidFill>
            </a:endParaRPr>
          </a:p>
          <a:p>
            <a:pPr indent="-311150" lvl="1" marL="914400" marR="139700" rtl="0" algn="l">
              <a:spcBef>
                <a:spcPts val="0"/>
              </a:spcBef>
              <a:spcAft>
                <a:spcPts val="0"/>
              </a:spcAft>
              <a:buClr>
                <a:srgbClr val="333333"/>
              </a:buClr>
              <a:buSzPts val="1300"/>
              <a:buAutoNum type="alphaLcPeriod"/>
            </a:pPr>
            <a:r>
              <a:rPr lang="en" sz="1300">
                <a:solidFill>
                  <a:srgbClr val="333333"/>
                </a:solidFill>
              </a:rPr>
              <a:t>If yes, please share the output from the tool so we can see your process &amp; the changes you made</a:t>
            </a:r>
            <a:endParaRPr sz="1300">
              <a:solidFill>
                <a:srgbClr val="333333"/>
              </a:solidFill>
            </a:endParaRPr>
          </a:p>
        </p:txBody>
      </p:sp>
      <p:sp>
        <p:nvSpPr>
          <p:cNvPr id="1316" name="Google Shape;1316;p152">
            <a:hlinkClick action="ppaction://hlinksldjump" r:id="rId4"/>
          </p:cNvPr>
          <p:cNvSpPr txBox="1"/>
          <p:nvPr/>
        </p:nvSpPr>
        <p:spPr>
          <a:xfrm>
            <a:off x="2159325" y="6286150"/>
            <a:ext cx="6828900" cy="400200"/>
          </a:xfrm>
          <a:prstGeom prst="rect">
            <a:avLst/>
          </a:prstGeom>
          <a:solidFill>
            <a:srgbClr val="D73F0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Click here to skip past Conditional and Allowed Use Policies to Practical Ideas</a:t>
            </a:r>
            <a:endParaRPr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0" y="6962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Bing Chat</a:t>
            </a:r>
            <a:endParaRPr b="1" u="sng"/>
          </a:p>
        </p:txBody>
      </p:sp>
      <p:sp>
        <p:nvSpPr>
          <p:cNvPr id="201" name="Google Shape;201;p27"/>
          <p:cNvSpPr txBox="1"/>
          <p:nvPr/>
        </p:nvSpPr>
        <p:spPr>
          <a:xfrm>
            <a:off x="349200" y="1377700"/>
            <a:ext cx="7822200" cy="3170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sz="1800"/>
              <a:t>Microsoft’s product built on OpenAI’s GPT-4</a:t>
            </a:r>
            <a:endParaRPr sz="1800"/>
          </a:p>
          <a:p>
            <a:pPr indent="-342900" lvl="0" marL="457200" rtl="0" algn="l">
              <a:spcBef>
                <a:spcPts val="0"/>
              </a:spcBef>
              <a:spcAft>
                <a:spcPts val="0"/>
              </a:spcAft>
              <a:buSzPts val="1800"/>
              <a:buChar char="●"/>
            </a:pPr>
            <a:r>
              <a:rPr lang="en" sz="1800"/>
              <a:t>Generates content based on the input and its data (the internet in real-time)</a:t>
            </a:r>
            <a:endParaRPr sz="1800"/>
          </a:p>
          <a:p>
            <a:pPr indent="-342900" lvl="0" marL="457200" rtl="0" algn="l">
              <a:spcBef>
                <a:spcPts val="0"/>
              </a:spcBef>
              <a:spcAft>
                <a:spcPts val="0"/>
              </a:spcAft>
              <a:buSzPts val="1800"/>
              <a:buChar char="●"/>
            </a:pPr>
            <a:r>
              <a:rPr lang="en" sz="1800"/>
              <a:t>Can provide internet sources</a:t>
            </a:r>
            <a:endParaRPr sz="1800"/>
          </a:p>
          <a:p>
            <a:pPr indent="-342900" lvl="1" marL="914400" rtl="0" algn="l">
              <a:spcBef>
                <a:spcPts val="0"/>
              </a:spcBef>
              <a:spcAft>
                <a:spcPts val="0"/>
              </a:spcAft>
              <a:buSzPts val="1800"/>
              <a:buChar char="○"/>
            </a:pPr>
            <a:r>
              <a:rPr lang="en" sz="1800"/>
              <a:t>But there often not the most legitimate sources</a:t>
            </a:r>
            <a:endParaRPr sz="1800"/>
          </a:p>
          <a:p>
            <a:pPr indent="-342900" lvl="0" marL="457200" rtl="0" algn="l">
              <a:spcBef>
                <a:spcPts val="0"/>
              </a:spcBef>
              <a:spcAft>
                <a:spcPts val="0"/>
              </a:spcAft>
              <a:buSzPts val="1800"/>
              <a:buChar char="●"/>
            </a:pPr>
            <a:r>
              <a:rPr lang="en" sz="1800"/>
              <a:t>Has 3 modes: creative, balanced &amp; precise</a:t>
            </a:r>
            <a:endParaRPr sz="1800"/>
          </a:p>
          <a:p>
            <a:pPr indent="-342900" lvl="0" marL="457200" rtl="0" algn="l">
              <a:spcBef>
                <a:spcPts val="0"/>
              </a:spcBef>
              <a:spcAft>
                <a:spcPts val="0"/>
              </a:spcAft>
              <a:buSzPts val="1800"/>
              <a:buChar char="●"/>
            </a:pPr>
            <a:r>
              <a:rPr lang="en" sz="1800"/>
              <a:t>Can generate image responses and do  image searching</a:t>
            </a:r>
            <a:endParaRPr sz="1800"/>
          </a:p>
          <a:p>
            <a:pPr indent="-342900" lvl="0" marL="457200" rtl="0" algn="l">
              <a:spcBef>
                <a:spcPts val="0"/>
              </a:spcBef>
              <a:spcAft>
                <a:spcPts val="0"/>
              </a:spcAft>
              <a:buSzPts val="1800"/>
              <a:buChar char="●"/>
            </a:pPr>
            <a:r>
              <a:rPr lang="en" sz="1800"/>
              <a:t>Does NOT keep a history of chats</a:t>
            </a:r>
            <a:endParaRPr sz="1800"/>
          </a:p>
          <a:p>
            <a:pPr indent="-342900" lvl="0" marL="457200" rtl="0" algn="l">
              <a:spcBef>
                <a:spcPts val="0"/>
              </a:spcBef>
              <a:spcAft>
                <a:spcPts val="0"/>
              </a:spcAft>
              <a:buSzPts val="1800"/>
              <a:buChar char="●"/>
            </a:pPr>
            <a:r>
              <a:rPr lang="en" sz="1800"/>
              <a:t>Allows for text or voice prompting</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a:p>
        </p:txBody>
      </p:sp>
      <p:pic>
        <p:nvPicPr>
          <p:cNvPr id="202" name="Google Shape;202;p27"/>
          <p:cNvPicPr preferRelativeResize="0"/>
          <p:nvPr/>
        </p:nvPicPr>
        <p:blipFill rotWithShape="1">
          <a:blip r:embed="rId3">
            <a:alphaModFix/>
          </a:blip>
          <a:srcRect b="0" l="0" r="31285" t="23442"/>
          <a:stretch/>
        </p:blipFill>
        <p:spPr>
          <a:xfrm>
            <a:off x="3497900" y="3928675"/>
            <a:ext cx="5854800" cy="2731650"/>
          </a:xfrm>
          <a:prstGeom prst="rect">
            <a:avLst/>
          </a:prstGeom>
          <a:noFill/>
          <a:ln>
            <a:noFill/>
          </a:ln>
        </p:spPr>
      </p:pic>
      <p:cxnSp>
        <p:nvCxnSpPr>
          <p:cNvPr id="203" name="Google Shape;203;p27"/>
          <p:cNvCxnSpPr>
            <a:endCxn id="202" idx="0"/>
          </p:cNvCxnSpPr>
          <p:nvPr/>
        </p:nvCxnSpPr>
        <p:spPr>
          <a:xfrm>
            <a:off x="5212100" y="2971075"/>
            <a:ext cx="1213200" cy="957600"/>
          </a:xfrm>
          <a:prstGeom prst="curved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5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Crafting</a:t>
            </a:r>
            <a:r>
              <a:rPr lang="en"/>
              <a:t> Your Conditional Policy</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54"/>
          <p:cNvSpPr txBox="1"/>
          <p:nvPr>
            <p:ph type="title"/>
          </p:nvPr>
        </p:nvSpPr>
        <p:spPr>
          <a:xfrm>
            <a:off x="311700" y="2121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Crafting Your Conditional Use Policy</a:t>
            </a:r>
            <a:endParaRPr/>
          </a:p>
        </p:txBody>
      </p:sp>
      <p:sp>
        <p:nvSpPr>
          <p:cNvPr id="1327" name="Google Shape;1327;p154"/>
          <p:cNvSpPr txBox="1"/>
          <p:nvPr>
            <p:ph idx="1" type="body"/>
          </p:nvPr>
        </p:nvSpPr>
        <p:spPr>
          <a:xfrm>
            <a:off x="402225" y="943800"/>
            <a:ext cx="8520600" cy="4970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Determine which learning outcomes would be </a:t>
            </a:r>
            <a:r>
              <a:rPr lang="en"/>
              <a:t>undermined</a:t>
            </a:r>
            <a:r>
              <a:rPr lang="en"/>
              <a:t> by GenAI use and which ones wouldn’t be</a:t>
            </a:r>
            <a:endParaRPr/>
          </a:p>
          <a:p>
            <a:pPr indent="-342900" lvl="0" marL="457200" rtl="0" algn="l">
              <a:spcBef>
                <a:spcPts val="0"/>
              </a:spcBef>
              <a:spcAft>
                <a:spcPts val="0"/>
              </a:spcAft>
              <a:buSzPts val="1800"/>
              <a:buChar char="●"/>
            </a:pPr>
            <a:r>
              <a:rPr lang="en"/>
              <a:t>Discuss when GenAI use would cross a line from </a:t>
            </a:r>
            <a:r>
              <a:rPr lang="en"/>
              <a:t>acceptable</a:t>
            </a:r>
            <a:r>
              <a:rPr lang="en"/>
              <a:t> to cheating</a:t>
            </a:r>
            <a:endParaRPr/>
          </a:p>
          <a:p>
            <a:pPr indent="-317500" lvl="1" marL="914400" rtl="0" algn="l">
              <a:spcBef>
                <a:spcPts val="0"/>
              </a:spcBef>
              <a:spcAft>
                <a:spcPts val="0"/>
              </a:spcAft>
              <a:buSzPts val="1400"/>
              <a:buChar char="○"/>
            </a:pPr>
            <a:r>
              <a:rPr lang="en"/>
              <a:t>E.g., using it to generate topic ideas for a paper is fine, but using it to </a:t>
            </a:r>
            <a:r>
              <a:rPr lang="en"/>
              <a:t>generate</a:t>
            </a:r>
            <a:r>
              <a:rPr lang="en"/>
              <a:t> content is not fine</a:t>
            </a:r>
            <a:endParaRPr/>
          </a:p>
          <a:p>
            <a:pPr indent="-342900" lvl="0" marL="457200" rtl="0" algn="l">
              <a:spcBef>
                <a:spcPts val="0"/>
              </a:spcBef>
              <a:spcAft>
                <a:spcPts val="0"/>
              </a:spcAft>
              <a:buSzPts val="1800"/>
              <a:buChar char="●"/>
            </a:pPr>
            <a:r>
              <a:rPr lang="en"/>
              <a:t>Identify when GenAI use </a:t>
            </a:r>
            <a:r>
              <a:rPr lang="en"/>
              <a:t>would</a:t>
            </a:r>
            <a:r>
              <a:rPr lang="en"/>
              <a:t> reduce the labor of a task </a:t>
            </a:r>
            <a:r>
              <a:rPr lang="en"/>
              <a:t>without</a:t>
            </a:r>
            <a:r>
              <a:rPr lang="en"/>
              <a:t> undermining learning or enabling students to learn more with the same labor</a:t>
            </a:r>
            <a:endParaRPr/>
          </a:p>
          <a:p>
            <a:pPr indent="-342900" lvl="0" marL="457200" rtl="0" algn="l">
              <a:spcBef>
                <a:spcPts val="0"/>
              </a:spcBef>
              <a:spcAft>
                <a:spcPts val="0"/>
              </a:spcAft>
              <a:buSzPts val="1800"/>
              <a:buChar char="●"/>
            </a:pPr>
            <a:r>
              <a:rPr lang="en"/>
              <a:t>List out if there are specific tools allowed and for what purposes (e.g., ResearchRabbit for finding scholarly research)</a:t>
            </a:r>
            <a:endParaRPr/>
          </a:p>
          <a:p>
            <a:pPr indent="-342900" lvl="0" marL="457200" rtl="0" algn="l">
              <a:spcBef>
                <a:spcPts val="0"/>
              </a:spcBef>
              <a:spcAft>
                <a:spcPts val="0"/>
              </a:spcAft>
              <a:buSzPts val="1800"/>
              <a:buChar char="●"/>
            </a:pPr>
            <a:r>
              <a:rPr lang="en"/>
              <a:t>R</a:t>
            </a:r>
            <a:r>
              <a:rPr lang="en"/>
              <a:t>equire proof of how it was used</a:t>
            </a:r>
            <a:endParaRPr/>
          </a:p>
          <a:p>
            <a:pPr indent="-317500" lvl="1" marL="914400" rtl="0" algn="l">
              <a:spcBef>
                <a:spcPts val="0"/>
              </a:spcBef>
              <a:spcAft>
                <a:spcPts val="0"/>
              </a:spcAft>
              <a:buSzPts val="1400"/>
              <a:buChar char="○"/>
            </a:pPr>
            <a:r>
              <a:rPr lang="en"/>
              <a:t>e.g., students have to submit their Chat History with their assignment and a meta-reflection on how they used the tool and how it helped, or didn’t help, their learning</a:t>
            </a:r>
            <a:endParaRPr/>
          </a:p>
          <a:p>
            <a:pPr indent="-342900" lvl="0" marL="457200" rtl="0" algn="l">
              <a:spcBef>
                <a:spcPts val="0"/>
              </a:spcBef>
              <a:spcAft>
                <a:spcPts val="0"/>
              </a:spcAft>
              <a:buSzPts val="1800"/>
              <a:buChar char="●"/>
            </a:pPr>
            <a:r>
              <a:rPr lang="en"/>
              <a:t>Tell students that you reserve the right to follow-up with an oral conversation to assess their learning</a:t>
            </a:r>
            <a:endParaRPr/>
          </a:p>
          <a:p>
            <a:pPr indent="-342900" lvl="0" marL="457200" rtl="0" algn="l">
              <a:spcBef>
                <a:spcPts val="0"/>
              </a:spcBef>
              <a:spcAft>
                <a:spcPts val="0"/>
              </a:spcAft>
              <a:buSzPts val="1800"/>
              <a:buChar char="●"/>
            </a:pPr>
            <a:r>
              <a:rPr lang="en">
                <a:solidFill>
                  <a:schemeClr val="dk1"/>
                </a:solidFill>
              </a:rPr>
              <a:t>Include this statement: “For more guidance on using GenAI, </a:t>
            </a:r>
            <a:r>
              <a:rPr lang="en" u="sng">
                <a:solidFill>
                  <a:srgbClr val="1155CC"/>
                </a:solidFill>
                <a:hlinkClick r:id="rId3">
                  <a:extLst>
                    <a:ext uri="{A12FA001-AC4F-418D-AE19-62706E023703}">
                      <ahyp:hlinkClr val="tx"/>
                    </a:ext>
                  </a:extLst>
                </a:hlinkClick>
              </a:rPr>
              <a:t>check out this Guide from our Library</a:t>
            </a:r>
            <a:r>
              <a:rPr lang="en"/>
              <a:t>”</a:t>
            </a:r>
            <a:endParaRPr/>
          </a:p>
        </p:txBody>
      </p:sp>
      <p:sp>
        <p:nvSpPr>
          <p:cNvPr id="1328" name="Google Shape;1328;p154"/>
          <p:cNvSpPr txBox="1"/>
          <p:nvPr/>
        </p:nvSpPr>
        <p:spPr>
          <a:xfrm>
            <a:off x="583125" y="5820200"/>
            <a:ext cx="782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Thanks to </a:t>
            </a:r>
            <a:r>
              <a:rPr lang="en" u="sng">
                <a:solidFill>
                  <a:schemeClr val="hlink"/>
                </a:solidFill>
                <a:hlinkClick r:id="rId4"/>
              </a:rPr>
              <a:t>Brandauer &amp; Forbes</a:t>
            </a:r>
            <a:r>
              <a:rPr lang="en"/>
              <a:t> for some of these ideas</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15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Requiring Transparency about GenAI Use</a:t>
            </a:r>
            <a:endParaRPr/>
          </a:p>
        </p:txBody>
      </p:sp>
      <p:sp>
        <p:nvSpPr>
          <p:cNvPr id="1334" name="Google Shape;1334;p155"/>
          <p:cNvSpPr txBox="1"/>
          <p:nvPr>
            <p:ph idx="1" type="body"/>
          </p:nvPr>
        </p:nvSpPr>
        <p:spPr>
          <a:xfrm>
            <a:off x="311700" y="1151408"/>
            <a:ext cx="8520600" cy="4555200"/>
          </a:xfrm>
          <a:prstGeom prst="rect">
            <a:avLst/>
          </a:prstGeom>
        </p:spPr>
        <p:txBody>
          <a:bodyPr anchorCtr="0" anchor="t" bIns="91425" lIns="91425" spcFirstLastPara="1" rIns="91425" wrap="square" tIns="91425">
            <a:noAutofit/>
          </a:bodyPr>
          <a:lstStyle/>
          <a:p>
            <a:pPr indent="-317500" lvl="0" marL="457200" rtl="0" algn="l">
              <a:lnSpc>
                <a:spcPct val="94000"/>
              </a:lnSpc>
              <a:spcBef>
                <a:spcPts val="0"/>
              </a:spcBef>
              <a:spcAft>
                <a:spcPts val="0"/>
              </a:spcAft>
              <a:buClr>
                <a:schemeClr val="dk1"/>
              </a:buClr>
              <a:buSzPts val="1400"/>
              <a:buChar char="●"/>
            </a:pPr>
            <a:r>
              <a:rPr b="1" lang="en" sz="1400">
                <a:solidFill>
                  <a:schemeClr val="dk1"/>
                </a:solidFill>
              </a:rPr>
              <a:t>R</a:t>
            </a:r>
            <a:r>
              <a:rPr b="1" lang="en" sz="1400">
                <a:solidFill>
                  <a:schemeClr val="dk1"/>
                </a:solidFill>
              </a:rPr>
              <a:t>equire students to </a:t>
            </a:r>
            <a:r>
              <a:rPr b="1" lang="en" sz="1400" u="sng">
                <a:solidFill>
                  <a:schemeClr val="dk1"/>
                </a:solidFill>
              </a:rPr>
              <a:t>explicitly share whether or not they used </a:t>
            </a:r>
            <a:r>
              <a:rPr b="1" lang="en" sz="1400">
                <a:solidFill>
                  <a:schemeClr val="dk1"/>
                </a:solidFill>
              </a:rPr>
              <a:t>ChatGPT or another AI technology in specific assignment/activity:</a:t>
            </a:r>
            <a:endParaRPr b="1" sz="1400">
              <a:solidFill>
                <a:schemeClr val="dk1"/>
              </a:solidFill>
            </a:endParaRPr>
          </a:p>
          <a:p>
            <a:pPr indent="0" lvl="0" marL="457200" rtl="0" algn="l">
              <a:lnSpc>
                <a:spcPct val="94000"/>
              </a:lnSpc>
              <a:spcBef>
                <a:spcPts val="500"/>
              </a:spcBef>
              <a:spcAft>
                <a:spcPts val="0"/>
              </a:spcAft>
              <a:buNone/>
            </a:pPr>
            <a:r>
              <a:rPr lang="en" sz="1400">
                <a:solidFill>
                  <a:schemeClr val="dk1"/>
                </a:solidFill>
              </a:rPr>
              <a:t>Example from </a:t>
            </a:r>
            <a:r>
              <a:rPr lang="en" sz="1400" u="sng">
                <a:solidFill>
                  <a:srgbClr val="1155CC"/>
                </a:solidFill>
                <a:hlinkClick r:id="rId3">
                  <a:extLst>
                    <a:ext uri="{A12FA001-AC4F-418D-AE19-62706E023703}">
                      <ahyp:hlinkClr val="tx"/>
                    </a:ext>
                  </a:extLst>
                </a:hlinkClick>
              </a:rPr>
              <a:t>University College London</a:t>
            </a:r>
            <a:r>
              <a:rPr lang="en" sz="1400">
                <a:solidFill>
                  <a:schemeClr val="dk1"/>
                </a:solidFill>
              </a:rPr>
              <a:t>:</a:t>
            </a:r>
            <a:endParaRPr sz="1400">
              <a:solidFill>
                <a:schemeClr val="dk1"/>
              </a:solidFill>
            </a:endParaRPr>
          </a:p>
          <a:p>
            <a:pPr indent="0" lvl="0" marL="457200" rtl="0" algn="l">
              <a:lnSpc>
                <a:spcPct val="94000"/>
              </a:lnSpc>
              <a:spcBef>
                <a:spcPts val="500"/>
              </a:spcBef>
              <a:spcAft>
                <a:spcPts val="0"/>
              </a:spcAft>
              <a:buNone/>
            </a:pPr>
            <a:r>
              <a:rPr i="1" lang="en" sz="1400">
                <a:solidFill>
                  <a:schemeClr val="dk1"/>
                </a:solidFill>
              </a:rPr>
              <a:t>You must acknowledge its use – name the tool and how it was used using the following style.</a:t>
            </a:r>
            <a:endParaRPr i="1" sz="1400">
              <a:solidFill>
                <a:schemeClr val="dk1"/>
              </a:solidFill>
            </a:endParaRPr>
          </a:p>
          <a:p>
            <a:pPr indent="-317500" lvl="1" marL="914400" rtl="0" algn="l">
              <a:lnSpc>
                <a:spcPct val="94000"/>
              </a:lnSpc>
              <a:spcBef>
                <a:spcPts val="500"/>
              </a:spcBef>
              <a:spcAft>
                <a:spcPts val="0"/>
              </a:spcAft>
              <a:buClr>
                <a:schemeClr val="dk1"/>
              </a:buClr>
              <a:buSzPts val="1400"/>
              <a:buChar char="○"/>
            </a:pPr>
            <a:r>
              <a:rPr i="1" lang="en">
                <a:solidFill>
                  <a:schemeClr val="dk1"/>
                </a:solidFill>
              </a:rPr>
              <a:t>No content generated by AI technologies has been presented as my own work</a:t>
            </a:r>
            <a:endParaRPr i="1">
              <a:solidFill>
                <a:schemeClr val="dk1"/>
              </a:solidFill>
            </a:endParaRPr>
          </a:p>
          <a:p>
            <a:pPr indent="-317500" lvl="1" marL="914400" rtl="0" algn="l">
              <a:lnSpc>
                <a:spcPct val="94000"/>
              </a:lnSpc>
              <a:spcBef>
                <a:spcPts val="500"/>
              </a:spcBef>
              <a:spcAft>
                <a:spcPts val="0"/>
              </a:spcAft>
              <a:buClr>
                <a:schemeClr val="dk1"/>
              </a:buClr>
              <a:buSzPts val="1400"/>
              <a:buChar char="○"/>
            </a:pPr>
            <a:r>
              <a:rPr i="1" lang="en">
                <a:solidFill>
                  <a:schemeClr val="dk1"/>
                </a:solidFill>
              </a:rPr>
              <a:t>I acknowledge the use of &lt;insert AI system(s) and link&gt; to generate materials for background research and self-study in the drafting of this assessment.</a:t>
            </a:r>
            <a:endParaRPr i="1">
              <a:solidFill>
                <a:schemeClr val="dk1"/>
              </a:solidFill>
            </a:endParaRPr>
          </a:p>
          <a:p>
            <a:pPr indent="-317500" lvl="1" marL="914400" rtl="0" algn="l">
              <a:lnSpc>
                <a:spcPct val="94000"/>
              </a:lnSpc>
              <a:spcBef>
                <a:spcPts val="500"/>
              </a:spcBef>
              <a:spcAft>
                <a:spcPts val="0"/>
              </a:spcAft>
              <a:buClr>
                <a:schemeClr val="dk1"/>
              </a:buClr>
              <a:buSzPts val="1400"/>
              <a:buChar char="○"/>
            </a:pPr>
            <a:r>
              <a:rPr i="1" lang="en">
                <a:solidFill>
                  <a:schemeClr val="dk1"/>
                </a:solidFill>
              </a:rPr>
              <a:t>I acknowledge the use of &lt;insert AI system(s) and link&gt; to generate materials that were included within my final assessment in modified form.</a:t>
            </a:r>
            <a:endParaRPr i="1">
              <a:solidFill>
                <a:schemeClr val="dk1"/>
              </a:solidFill>
            </a:endParaRPr>
          </a:p>
          <a:p>
            <a:pPr indent="-317500" lvl="0" marL="457200" rtl="0" algn="l">
              <a:lnSpc>
                <a:spcPct val="94000"/>
              </a:lnSpc>
              <a:spcBef>
                <a:spcPts val="500"/>
              </a:spcBef>
              <a:spcAft>
                <a:spcPts val="0"/>
              </a:spcAft>
              <a:buClr>
                <a:schemeClr val="dk1"/>
              </a:buClr>
              <a:buSzPts val="1400"/>
              <a:buChar char="●"/>
            </a:pPr>
            <a:r>
              <a:rPr b="1" lang="en" sz="1400">
                <a:solidFill>
                  <a:schemeClr val="dk1"/>
                </a:solidFill>
              </a:rPr>
              <a:t>R</a:t>
            </a:r>
            <a:r>
              <a:rPr b="1" lang="en" sz="1400">
                <a:solidFill>
                  <a:schemeClr val="dk1"/>
                </a:solidFill>
              </a:rPr>
              <a:t>equire students to</a:t>
            </a:r>
            <a:r>
              <a:rPr b="1" lang="en" sz="1400" u="sng">
                <a:solidFill>
                  <a:schemeClr val="dk1"/>
                </a:solidFill>
              </a:rPr>
              <a:t> explicitly share prompts, outputs, and modification</a:t>
            </a:r>
            <a:r>
              <a:rPr b="1" lang="en" sz="1400">
                <a:solidFill>
                  <a:schemeClr val="dk1"/>
                </a:solidFill>
              </a:rPr>
              <a:t>s:</a:t>
            </a:r>
            <a:endParaRPr b="1" sz="1400">
              <a:solidFill>
                <a:schemeClr val="dk1"/>
              </a:solidFill>
            </a:endParaRPr>
          </a:p>
          <a:p>
            <a:pPr indent="0" lvl="0" marL="457200" rtl="0" algn="l">
              <a:lnSpc>
                <a:spcPct val="94000"/>
              </a:lnSpc>
              <a:spcBef>
                <a:spcPts val="500"/>
              </a:spcBef>
              <a:spcAft>
                <a:spcPts val="0"/>
              </a:spcAft>
              <a:buNone/>
            </a:pPr>
            <a:r>
              <a:rPr lang="en" sz="1400">
                <a:solidFill>
                  <a:schemeClr val="dk1"/>
                </a:solidFill>
              </a:rPr>
              <a:t>Example from </a:t>
            </a:r>
            <a:r>
              <a:rPr lang="en" sz="1400" u="sng">
                <a:solidFill>
                  <a:srgbClr val="1155CC"/>
                </a:solidFill>
                <a:hlinkClick r:id="rId4">
                  <a:extLst>
                    <a:ext uri="{A12FA001-AC4F-418D-AE19-62706E023703}">
                      <ahyp:hlinkClr val="tx"/>
                    </a:ext>
                  </a:extLst>
                </a:hlinkClick>
              </a:rPr>
              <a:t>University College London</a:t>
            </a:r>
            <a:r>
              <a:rPr lang="en" sz="1400">
                <a:solidFill>
                  <a:schemeClr val="dk1"/>
                </a:solidFill>
              </a:rPr>
              <a:t>:</a:t>
            </a:r>
            <a:endParaRPr sz="1400">
              <a:solidFill>
                <a:schemeClr val="dk1"/>
              </a:solidFill>
            </a:endParaRPr>
          </a:p>
          <a:p>
            <a:pPr indent="0" lvl="0" marL="457200" rtl="0" algn="l">
              <a:lnSpc>
                <a:spcPct val="94000"/>
              </a:lnSpc>
              <a:spcBef>
                <a:spcPts val="500"/>
              </a:spcBef>
              <a:spcAft>
                <a:spcPts val="0"/>
              </a:spcAft>
              <a:buNone/>
            </a:pPr>
            <a:r>
              <a:rPr i="1" lang="en" sz="1400">
                <a:solidFill>
                  <a:schemeClr val="dk1"/>
                </a:solidFill>
              </a:rPr>
              <a:t>You must describe how the information or material was generated (including the prompts you used), what the output was and how the output was changed by you. You should use the following style of wording, depending on the nature of use:</a:t>
            </a:r>
            <a:endParaRPr i="1" sz="1400">
              <a:solidFill>
                <a:schemeClr val="dk1"/>
              </a:solidFill>
            </a:endParaRPr>
          </a:p>
          <a:p>
            <a:pPr indent="-317500" lvl="1" marL="914400" rtl="0" algn="l">
              <a:lnSpc>
                <a:spcPct val="94000"/>
              </a:lnSpc>
              <a:spcBef>
                <a:spcPts val="500"/>
              </a:spcBef>
              <a:spcAft>
                <a:spcPts val="0"/>
              </a:spcAft>
              <a:buClr>
                <a:schemeClr val="dk1"/>
              </a:buClr>
              <a:buSzPts val="1400"/>
              <a:buChar char="○"/>
            </a:pPr>
            <a:r>
              <a:rPr i="1" lang="en">
                <a:solidFill>
                  <a:schemeClr val="dk1"/>
                </a:solidFill>
              </a:rPr>
              <a:t>The following prompts were input into &lt;AI system&gt;: &lt;List prompt(s)&gt;</a:t>
            </a:r>
            <a:endParaRPr i="1">
              <a:solidFill>
                <a:schemeClr val="dk1"/>
              </a:solidFill>
            </a:endParaRPr>
          </a:p>
          <a:p>
            <a:pPr indent="-317500" lvl="1" marL="914400" rtl="0" algn="l">
              <a:lnSpc>
                <a:spcPct val="94000"/>
              </a:lnSpc>
              <a:spcBef>
                <a:spcPts val="500"/>
              </a:spcBef>
              <a:spcAft>
                <a:spcPts val="0"/>
              </a:spcAft>
              <a:buClr>
                <a:schemeClr val="dk1"/>
              </a:buClr>
              <a:buSzPts val="1400"/>
              <a:buChar char="○"/>
            </a:pPr>
            <a:r>
              <a:rPr i="1" lang="en">
                <a:solidFill>
                  <a:schemeClr val="dk1"/>
                </a:solidFill>
              </a:rPr>
              <a:t>The output obtained was: &lt;Paste the output generated by the AI system&gt;</a:t>
            </a:r>
            <a:endParaRPr i="1">
              <a:solidFill>
                <a:schemeClr val="dk1"/>
              </a:solidFill>
            </a:endParaRPr>
          </a:p>
          <a:p>
            <a:pPr indent="-317500" lvl="1" marL="914400" rtl="0" algn="l">
              <a:lnSpc>
                <a:spcPct val="94000"/>
              </a:lnSpc>
              <a:spcBef>
                <a:spcPts val="500"/>
              </a:spcBef>
              <a:spcAft>
                <a:spcPts val="0"/>
              </a:spcAft>
              <a:buClr>
                <a:schemeClr val="dk1"/>
              </a:buClr>
              <a:buSzPts val="1400"/>
              <a:buChar char="○"/>
            </a:pPr>
            <a:r>
              <a:rPr i="1" lang="en">
                <a:solidFill>
                  <a:schemeClr val="dk1"/>
                </a:solidFill>
              </a:rPr>
              <a:t>The output was changed by me in the following ways: &lt;explain the actions taken&gt;</a:t>
            </a:r>
            <a:endParaRPr i="1">
              <a:solidFill>
                <a:schemeClr val="dk1"/>
              </a:solidFill>
            </a:endParaRPr>
          </a:p>
          <a:p>
            <a:pPr indent="0" lvl="0" marL="0" rtl="0" algn="l">
              <a:lnSpc>
                <a:spcPct val="94000"/>
              </a:lnSpc>
              <a:spcBef>
                <a:spcPts val="500"/>
              </a:spcBef>
              <a:spcAft>
                <a:spcPts val="0"/>
              </a:spcAft>
              <a:buNone/>
            </a:pPr>
            <a:r>
              <a:t/>
            </a:r>
            <a:endParaRPr i="1" sz="1400">
              <a:solidFill>
                <a:schemeClr val="dk1"/>
              </a:solidFill>
            </a:endParaRPr>
          </a:p>
          <a:p>
            <a:pPr indent="0" lvl="0" marL="0" rtl="0" algn="l">
              <a:lnSpc>
                <a:spcPct val="94000"/>
              </a:lnSpc>
              <a:spcBef>
                <a:spcPts val="500"/>
              </a:spcBef>
              <a:spcAft>
                <a:spcPts val="500"/>
              </a:spcAft>
              <a:buNone/>
            </a:pPr>
            <a:r>
              <a:rPr i="1" lang="en" sz="1400">
                <a:solidFill>
                  <a:schemeClr val="dk1"/>
                </a:solidFill>
              </a:rPr>
              <a:t>Above is copied from </a:t>
            </a:r>
            <a:r>
              <a:rPr i="1" lang="en" sz="1400" u="sng">
                <a:solidFill>
                  <a:schemeClr val="hlink"/>
                </a:solidFill>
                <a:hlinkClick r:id="rId5"/>
              </a:rPr>
              <a:t>https://docs.google.com/document/d/1luwax_ps5tqRGBL4XWyr_Y_ab8h7Y7k6bsp4v1-pIRc/edit</a:t>
            </a:r>
            <a:endParaRPr i="1" sz="1400">
              <a:solidFill>
                <a:schemeClr val="dk1"/>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56"/>
          <p:cNvSpPr txBox="1"/>
          <p:nvPr>
            <p:ph type="title"/>
          </p:nvPr>
        </p:nvSpPr>
        <p:spPr>
          <a:xfrm>
            <a:off x="311700" y="5187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Conditional Use Statements</a:t>
            </a:r>
            <a:endParaRPr/>
          </a:p>
        </p:txBody>
      </p:sp>
      <p:sp>
        <p:nvSpPr>
          <p:cNvPr id="1340" name="Google Shape;1340;p156"/>
          <p:cNvSpPr txBox="1"/>
          <p:nvPr>
            <p:ph idx="1" type="body"/>
          </p:nvPr>
        </p:nvSpPr>
        <p:spPr>
          <a:xfrm>
            <a:off x="311700" y="1129208"/>
            <a:ext cx="8520600" cy="5114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sz="1100" u="sng">
                <a:solidFill>
                  <a:schemeClr val="hlink"/>
                </a:solidFill>
                <a:hlinkClick r:id="rId3"/>
              </a:rPr>
              <a:t>ARTIFICIAL INTELLIGENCE (AI) USE POLICY (Macalester College)</a:t>
            </a:r>
            <a:endParaRPr sz="1100">
              <a:solidFill>
                <a:schemeClr val="dk1"/>
              </a:solidFill>
            </a:endParaRPr>
          </a:p>
          <a:p>
            <a:pPr indent="0" lvl="0" marL="0" rtl="0" algn="l">
              <a:spcBef>
                <a:spcPts val="1200"/>
              </a:spcBef>
              <a:spcAft>
                <a:spcPts val="0"/>
              </a:spcAft>
              <a:buNone/>
            </a:pPr>
            <a:r>
              <a:rPr b="1" lang="en" sz="1500" u="sng">
                <a:solidFill>
                  <a:schemeClr val="dk1"/>
                </a:solidFill>
              </a:rPr>
              <a:t>Example #1 </a:t>
            </a:r>
            <a:endParaRPr b="1" sz="1500" u="sng">
              <a:solidFill>
                <a:schemeClr val="dk1"/>
              </a:solidFill>
            </a:endParaRPr>
          </a:p>
          <a:p>
            <a:pPr indent="0" lvl="0" marL="0" rtl="0" algn="l">
              <a:spcBef>
                <a:spcPts val="1200"/>
              </a:spcBef>
              <a:spcAft>
                <a:spcPts val="0"/>
              </a:spcAft>
              <a:buNone/>
            </a:pPr>
            <a:r>
              <a:rPr lang="en" sz="1100">
                <a:solidFill>
                  <a:schemeClr val="dk1"/>
                </a:solidFill>
              </a:rPr>
              <a:t>AI can both interfere with and enhance our capacity to learn. We must be mindful of when it might hinder us and when it might provide us with new understanding and/or assistance. In specific situations and contexts within this course you will be asked to use AI tools to explore how they can be used, what their limits are, and how to use them ethically. Please remember that any </a:t>
            </a:r>
            <a:r>
              <a:rPr i="1" lang="en" sz="1100">
                <a:solidFill>
                  <a:schemeClr val="dk1"/>
                </a:solidFill>
              </a:rPr>
              <a:t>idea</a:t>
            </a:r>
            <a:r>
              <a:rPr lang="en" sz="1100">
                <a:solidFill>
                  <a:schemeClr val="dk1"/>
                </a:solidFill>
              </a:rPr>
              <a:t> or </a:t>
            </a:r>
            <a:r>
              <a:rPr i="1" lang="en" sz="1100">
                <a:solidFill>
                  <a:schemeClr val="dk1"/>
                </a:solidFill>
              </a:rPr>
              <a:t>language</a:t>
            </a:r>
            <a:r>
              <a:rPr lang="en" sz="1100">
                <a:solidFill>
                  <a:schemeClr val="dk1"/>
                </a:solidFill>
              </a:rPr>
              <a:t> that is not your own needs to be correctly cited in work that you submit in this course and at Macalester College in general. This policy covers all types of AI: text, code, images, video, audio, and translation.</a:t>
            </a:r>
            <a:endParaRPr sz="1100">
              <a:solidFill>
                <a:schemeClr val="dk1"/>
              </a:solidFill>
            </a:endParaRPr>
          </a:p>
          <a:p>
            <a:pPr indent="0" lvl="0" marL="0" rtl="0" algn="l">
              <a:spcBef>
                <a:spcPts val="1200"/>
              </a:spcBef>
              <a:spcAft>
                <a:spcPts val="0"/>
              </a:spcAft>
              <a:buNone/>
            </a:pPr>
            <a:r>
              <a:rPr lang="en" sz="1100">
                <a:solidFill>
                  <a:schemeClr val="dk1"/>
                </a:solidFill>
              </a:rPr>
              <a:t>[You might want to include more specific guidelines about AI-generated text/code and/vs AI-assistance–are they both acceptable? Under what circumstances?]</a:t>
            </a:r>
            <a:endParaRPr sz="1100">
              <a:solidFill>
                <a:schemeClr val="dk1"/>
              </a:solidFill>
            </a:endParaRPr>
          </a:p>
          <a:p>
            <a:pPr indent="0" lvl="0" marL="0" rtl="0" algn="l">
              <a:spcBef>
                <a:spcPts val="1200"/>
              </a:spcBef>
              <a:spcAft>
                <a:spcPts val="0"/>
              </a:spcAft>
              <a:buNone/>
            </a:pPr>
            <a:r>
              <a:t/>
            </a:r>
            <a:endParaRPr b="1" sz="1500" u="sng">
              <a:solidFill>
                <a:schemeClr val="dk1"/>
              </a:solidFill>
            </a:endParaRPr>
          </a:p>
          <a:p>
            <a:pPr indent="0" lvl="0" marL="0" rtl="0" algn="l">
              <a:spcBef>
                <a:spcPts val="1200"/>
              </a:spcBef>
              <a:spcAft>
                <a:spcPts val="0"/>
              </a:spcAft>
              <a:buNone/>
            </a:pPr>
            <a:r>
              <a:rPr b="1" lang="en" sz="1500" u="sng">
                <a:solidFill>
                  <a:schemeClr val="dk1"/>
                </a:solidFill>
              </a:rPr>
              <a:t>Example #2</a:t>
            </a:r>
            <a:endParaRPr b="1" sz="1500" u="sng">
              <a:solidFill>
                <a:schemeClr val="dk1"/>
              </a:solidFill>
            </a:endParaRPr>
          </a:p>
          <a:p>
            <a:pPr indent="0" lvl="0" marL="0" rtl="0" algn="l">
              <a:spcBef>
                <a:spcPts val="1200"/>
              </a:spcBef>
              <a:spcAft>
                <a:spcPts val="0"/>
              </a:spcAft>
              <a:buNone/>
            </a:pPr>
            <a:r>
              <a:rPr lang="en" sz="1100">
                <a:solidFill>
                  <a:schemeClr val="dk1"/>
                </a:solidFill>
              </a:rPr>
              <a:t>In this course, you may use AI tools (such as Bard or ChatGPT) to help you generate ideas and to brainstorm. However, you should note that the material generated by these tools may be inaccurate, incomplete, or otherwise problematic. Beware that overuse of AI may stifle your own independent thinking and creativity, and use any tools (for generating text, code, video, audio, images, or translation) wisely and carefully.</a:t>
            </a:r>
            <a:endParaRPr sz="1100">
              <a:solidFill>
                <a:schemeClr val="dk1"/>
              </a:solidFill>
            </a:endParaRPr>
          </a:p>
          <a:p>
            <a:pPr indent="0" lvl="0" marL="0" rtl="0" algn="l">
              <a:spcBef>
                <a:spcPts val="1200"/>
              </a:spcBef>
              <a:spcAft>
                <a:spcPts val="0"/>
              </a:spcAft>
              <a:buNone/>
            </a:pPr>
            <a:r>
              <a:rPr lang="en" sz="1100">
                <a:solidFill>
                  <a:schemeClr val="dk1"/>
                </a:solidFill>
              </a:rPr>
              <a:t>You may not submit any work generated by an AI program as your own. If you include material—including both </a:t>
            </a:r>
            <a:r>
              <a:rPr i="1" lang="en" sz="1100">
                <a:solidFill>
                  <a:schemeClr val="dk1"/>
                </a:solidFill>
              </a:rPr>
              <a:t>ideas</a:t>
            </a:r>
            <a:r>
              <a:rPr lang="en" sz="1100">
                <a:solidFill>
                  <a:schemeClr val="dk1"/>
                </a:solidFill>
              </a:rPr>
              <a:t> and </a:t>
            </a:r>
            <a:r>
              <a:rPr i="1" lang="en" sz="1100">
                <a:solidFill>
                  <a:schemeClr val="dk1"/>
                </a:solidFill>
              </a:rPr>
              <a:t>language</a:t>
            </a:r>
            <a:r>
              <a:rPr lang="en" sz="1100">
                <a:solidFill>
                  <a:schemeClr val="dk1"/>
                </a:solidFill>
              </a:rPr>
              <a:t>—generated by an AI program, it should be cited like any other reference material, both in this course and at Macalester College in general. If you have any questions, please feel free to contact me.</a:t>
            </a:r>
            <a:endParaRPr sz="1100">
              <a:solidFill>
                <a:schemeClr val="dk1"/>
              </a:solidFill>
            </a:endParaRPr>
          </a:p>
          <a:p>
            <a:pPr indent="0" lvl="0" marL="0" rtl="0" algn="l">
              <a:spcBef>
                <a:spcPts val="1200"/>
              </a:spcBef>
              <a:spcAft>
                <a:spcPts val="0"/>
              </a:spcAft>
              <a:buNone/>
            </a:pPr>
            <a:r>
              <a:t/>
            </a:r>
            <a:endParaRPr sz="1100">
              <a:solidFill>
                <a:schemeClr val="dk1"/>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157"/>
          <p:cNvSpPr txBox="1"/>
          <p:nvPr>
            <p:ph type="title"/>
          </p:nvPr>
        </p:nvSpPr>
        <p:spPr>
          <a:xfrm>
            <a:off x="311700" y="2390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Conditional Use Statements</a:t>
            </a:r>
            <a:endParaRPr/>
          </a:p>
        </p:txBody>
      </p:sp>
      <p:sp>
        <p:nvSpPr>
          <p:cNvPr id="1346" name="Google Shape;1346;p157"/>
          <p:cNvSpPr txBox="1"/>
          <p:nvPr>
            <p:ph idx="1" type="body"/>
          </p:nvPr>
        </p:nvSpPr>
        <p:spPr>
          <a:xfrm>
            <a:off x="311700" y="990025"/>
            <a:ext cx="8520600" cy="53715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None/>
            </a:pPr>
            <a:r>
              <a:rPr b="1" lang="en" sz="1500" u="sng">
                <a:solidFill>
                  <a:schemeClr val="dk1"/>
                </a:solidFill>
              </a:rPr>
              <a:t>Example #3 (From George Washington University, Alexa Alice Joubin)</a:t>
            </a:r>
            <a:endParaRPr b="1" sz="1500" u="sng">
              <a:solidFill>
                <a:schemeClr val="dk1"/>
              </a:solidFill>
            </a:endParaRPr>
          </a:p>
          <a:p>
            <a:pPr indent="0" lvl="0" marL="0" rtl="0" algn="l">
              <a:lnSpc>
                <a:spcPct val="100000"/>
              </a:lnSpc>
              <a:spcBef>
                <a:spcPts val="1200"/>
              </a:spcBef>
              <a:spcAft>
                <a:spcPts val="0"/>
              </a:spcAft>
              <a:buNone/>
            </a:pPr>
            <a:r>
              <a:rPr lang="en" sz="1250">
                <a:solidFill>
                  <a:srgbClr val="000000"/>
                </a:solidFill>
              </a:rPr>
              <a:t>Using an AI-content generator such as ChatGPT to complete assignment without proper attribution violates academic integrity. By submitting assignments in this class, you pledge to affirm that they are your own work and you attribute use of any tools and sources.</a:t>
            </a:r>
            <a:endParaRPr sz="1250">
              <a:solidFill>
                <a:srgbClr val="000000"/>
              </a:solidFill>
            </a:endParaRPr>
          </a:p>
          <a:p>
            <a:pPr indent="0" lvl="0" marL="0" rtl="0" algn="l">
              <a:lnSpc>
                <a:spcPct val="100000"/>
              </a:lnSpc>
              <a:spcBef>
                <a:spcPts val="0"/>
              </a:spcBef>
              <a:spcAft>
                <a:spcPts val="0"/>
              </a:spcAft>
              <a:buNone/>
            </a:pPr>
            <a:r>
              <a:t/>
            </a:r>
            <a:endParaRPr sz="1250">
              <a:solidFill>
                <a:srgbClr val="000000"/>
              </a:solidFill>
            </a:endParaRPr>
          </a:p>
          <a:p>
            <a:pPr indent="0" lvl="0" marL="0" rtl="0" algn="l">
              <a:lnSpc>
                <a:spcPct val="100000"/>
              </a:lnSpc>
              <a:spcBef>
                <a:spcPts val="0"/>
              </a:spcBef>
              <a:spcAft>
                <a:spcPts val="0"/>
              </a:spcAft>
              <a:buNone/>
            </a:pPr>
            <a:r>
              <a:rPr lang="en" sz="1250">
                <a:solidFill>
                  <a:srgbClr val="000000"/>
                </a:solidFill>
              </a:rPr>
              <a:t>Learning to use AI responsibly and ethically is an important skill in today’s society. Be aware of the limits of conversational, generative AI tools such as ChatGPT.</a:t>
            </a:r>
            <a:endParaRPr sz="1250">
              <a:solidFill>
                <a:srgbClr val="000000"/>
              </a:solidFill>
            </a:endParaRPr>
          </a:p>
          <a:p>
            <a:pPr indent="-296068" lvl="0" marL="457200" rtl="0" algn="l">
              <a:lnSpc>
                <a:spcPct val="100000"/>
              </a:lnSpc>
              <a:spcBef>
                <a:spcPts val="0"/>
              </a:spcBef>
              <a:spcAft>
                <a:spcPts val="0"/>
              </a:spcAft>
              <a:buClr>
                <a:srgbClr val="000000"/>
              </a:buClr>
              <a:buSzPct val="100000"/>
              <a:buChar char="●"/>
            </a:pPr>
            <a:r>
              <a:rPr lang="en" sz="1250">
                <a:solidFill>
                  <a:srgbClr val="000000"/>
                </a:solidFill>
              </a:rPr>
              <a:t>Quality of your prompts: The quality of its output directly correlates to the quality of your input. Master “prompt engineering” by refining your prompts in order to get good outcomes.</a:t>
            </a:r>
            <a:endParaRPr sz="1250">
              <a:solidFill>
                <a:srgbClr val="000000"/>
              </a:solidFill>
            </a:endParaRPr>
          </a:p>
          <a:p>
            <a:pPr indent="-296068" lvl="0" marL="457200" rtl="0" algn="l">
              <a:lnSpc>
                <a:spcPct val="100000"/>
              </a:lnSpc>
              <a:spcBef>
                <a:spcPts val="0"/>
              </a:spcBef>
              <a:spcAft>
                <a:spcPts val="0"/>
              </a:spcAft>
              <a:buClr>
                <a:srgbClr val="000000"/>
              </a:buClr>
              <a:buSzPct val="100000"/>
              <a:buChar char="●"/>
            </a:pPr>
            <a:r>
              <a:rPr lang="en" sz="1250">
                <a:solidFill>
                  <a:srgbClr val="000000"/>
                </a:solidFill>
              </a:rPr>
              <a:t>Fact-check all of the AI outputs. Assume it is wrong unless you cross-check the claims with reliable sources. The currently AI models will confidently reassert factual errors. You will be responsible for any errors or omissions.</a:t>
            </a:r>
            <a:endParaRPr sz="1250">
              <a:solidFill>
                <a:srgbClr val="000000"/>
              </a:solidFill>
            </a:endParaRPr>
          </a:p>
          <a:p>
            <a:pPr indent="-296068" lvl="0" marL="457200" rtl="0" algn="l">
              <a:lnSpc>
                <a:spcPct val="100000"/>
              </a:lnSpc>
              <a:spcBef>
                <a:spcPts val="0"/>
              </a:spcBef>
              <a:spcAft>
                <a:spcPts val="0"/>
              </a:spcAft>
              <a:buClr>
                <a:srgbClr val="000000"/>
              </a:buClr>
              <a:buSzPct val="100000"/>
              <a:buChar char="●"/>
            </a:pPr>
            <a:r>
              <a:rPr lang="en" sz="1250">
                <a:solidFill>
                  <a:srgbClr val="000000"/>
                </a:solidFill>
              </a:rPr>
              <a:t>Full disclosure: Like any other tool, the use of AI should be acknowledged. At the end of your assignment, write a short paragraph to explain which AI tool and how you used it, if applicable. Include the prompts you used to get the results. Failure to do so is in violation of academic integrity policies. If you merely use the instructional AI embedded within Packback, no disclosure is needed. That is a pre-authorized tool.</a:t>
            </a:r>
            <a:endParaRPr sz="1250">
              <a:solidFill>
                <a:srgbClr val="000000"/>
              </a:solidFill>
            </a:endParaRPr>
          </a:p>
          <a:p>
            <a:pPr indent="0" lvl="0" marL="0" rtl="0" algn="l">
              <a:lnSpc>
                <a:spcPct val="100000"/>
              </a:lnSpc>
              <a:spcBef>
                <a:spcPts val="0"/>
              </a:spcBef>
              <a:spcAft>
                <a:spcPts val="0"/>
              </a:spcAft>
              <a:buNone/>
            </a:pPr>
            <a:r>
              <a:t/>
            </a:r>
            <a:endParaRPr sz="1250">
              <a:solidFill>
                <a:srgbClr val="000000"/>
              </a:solidFill>
            </a:endParaRPr>
          </a:p>
          <a:p>
            <a:pPr indent="0" lvl="0" marL="0" rtl="0" algn="l">
              <a:lnSpc>
                <a:spcPct val="100000"/>
              </a:lnSpc>
              <a:spcBef>
                <a:spcPts val="0"/>
              </a:spcBef>
              <a:spcAft>
                <a:spcPts val="0"/>
              </a:spcAft>
              <a:buNone/>
            </a:pPr>
            <a:r>
              <a:rPr lang="en" sz="1250">
                <a:solidFill>
                  <a:srgbClr val="000000"/>
                </a:solidFill>
              </a:rPr>
              <a:t>Here are approved uses of AI in this course. You can take advantage of a generative AI to:</a:t>
            </a:r>
            <a:endParaRPr sz="1250">
              <a:solidFill>
                <a:srgbClr val="000000"/>
              </a:solidFill>
            </a:endParaRPr>
          </a:p>
          <a:p>
            <a:pPr indent="-296068" lvl="0" marL="457200" rtl="0" algn="l">
              <a:lnSpc>
                <a:spcPct val="100000"/>
              </a:lnSpc>
              <a:spcBef>
                <a:spcPts val="0"/>
              </a:spcBef>
              <a:spcAft>
                <a:spcPts val="0"/>
              </a:spcAft>
              <a:buClr>
                <a:srgbClr val="000000"/>
              </a:buClr>
              <a:buSzPct val="100000"/>
              <a:buChar char="●"/>
            </a:pPr>
            <a:r>
              <a:rPr lang="en" sz="1250">
                <a:solidFill>
                  <a:srgbClr val="000000"/>
                </a:solidFill>
              </a:rPr>
              <a:t>Fine tune your research questions by using this tool https://labs.packback.co/question/  Enter a draft research question. The tool can help you find related, open-ended questions</a:t>
            </a:r>
            <a:endParaRPr sz="1250">
              <a:solidFill>
                <a:srgbClr val="000000"/>
              </a:solidFill>
            </a:endParaRPr>
          </a:p>
          <a:p>
            <a:pPr indent="-296068" lvl="0" marL="457200" rtl="0" algn="l">
              <a:lnSpc>
                <a:spcPct val="100000"/>
              </a:lnSpc>
              <a:spcBef>
                <a:spcPts val="0"/>
              </a:spcBef>
              <a:spcAft>
                <a:spcPts val="0"/>
              </a:spcAft>
              <a:buClr>
                <a:srgbClr val="000000"/>
              </a:buClr>
              <a:buSzPct val="100000"/>
              <a:buChar char="●"/>
            </a:pPr>
            <a:r>
              <a:rPr lang="en" sz="1250">
                <a:solidFill>
                  <a:srgbClr val="000000"/>
                </a:solidFill>
              </a:rPr>
              <a:t>Brainstorm and fine tune your ideas; use AI to draft an outline to clarify your thoughts</a:t>
            </a:r>
            <a:endParaRPr sz="1250">
              <a:solidFill>
                <a:srgbClr val="000000"/>
              </a:solidFill>
            </a:endParaRPr>
          </a:p>
          <a:p>
            <a:pPr indent="-296068" lvl="0" marL="457200" rtl="0" algn="l">
              <a:lnSpc>
                <a:spcPct val="100000"/>
              </a:lnSpc>
              <a:spcBef>
                <a:spcPts val="0"/>
              </a:spcBef>
              <a:spcAft>
                <a:spcPts val="0"/>
              </a:spcAft>
              <a:buClr>
                <a:srgbClr val="000000"/>
              </a:buClr>
              <a:buSzPct val="100000"/>
              <a:buChar char="●"/>
            </a:pPr>
            <a:r>
              <a:rPr lang="en" sz="1250">
                <a:solidFill>
                  <a:srgbClr val="000000"/>
                </a:solidFill>
              </a:rPr>
              <a:t>Check grammar, rigor, and style; help you find an expression</a:t>
            </a:r>
            <a:endParaRPr sz="1250">
              <a:solidFill>
                <a:srgbClr val="000000"/>
              </a:solidFill>
            </a:endParaRPr>
          </a:p>
          <a:p>
            <a:pPr indent="0" lvl="0" marL="0" rtl="0" algn="l">
              <a:spcBef>
                <a:spcPts val="1200"/>
              </a:spcBef>
              <a:spcAft>
                <a:spcPts val="0"/>
              </a:spcAft>
              <a:buNone/>
            </a:pPr>
            <a:r>
              <a:t/>
            </a:r>
            <a:endParaRPr b="1" sz="1500" u="sng">
              <a:solidFill>
                <a:schemeClr val="dk1"/>
              </a:solidFill>
            </a:endParaRPr>
          </a:p>
          <a:p>
            <a:pPr indent="0" lvl="0" marL="0" rtl="0" algn="l">
              <a:spcBef>
                <a:spcPts val="1200"/>
              </a:spcBef>
              <a:spcAft>
                <a:spcPts val="0"/>
              </a:spcAft>
              <a:buNone/>
            </a:pPr>
            <a:r>
              <a:rPr b="1" lang="en" sz="1500" u="sng">
                <a:solidFill>
                  <a:schemeClr val="dk1"/>
                </a:solidFill>
              </a:rPr>
              <a:t>Example #4 (from Chandler Gilbert Community College, Miguel Fernandez)</a:t>
            </a:r>
            <a:endParaRPr b="1" sz="1500" u="sng">
              <a:solidFill>
                <a:schemeClr val="dk1"/>
              </a:solidFill>
            </a:endParaRPr>
          </a:p>
          <a:p>
            <a:pPr indent="0" lvl="0" marL="0" rtl="0" algn="l">
              <a:lnSpc>
                <a:spcPct val="100000"/>
              </a:lnSpc>
              <a:spcBef>
                <a:spcPts val="1200"/>
              </a:spcBef>
              <a:spcAft>
                <a:spcPts val="0"/>
              </a:spcAft>
              <a:buNone/>
            </a:pPr>
            <a:r>
              <a:rPr lang="en" sz="1250">
                <a:solidFill>
                  <a:srgbClr val="000000"/>
                </a:solidFill>
              </a:rPr>
              <a:t>1)Using a product or technology (ChatGPT,  Dall-E, etc.) in the course to create or aggregate synthetic content for the course such as any course writing, brainstorming, generating a draft, a works cited source bank, answering discussion groups, substitute or impersonate you in zoom, classroom, breakout rooms, collaboration, group work, or other attendance activities, is considered academic misconduct similar to plagiarism or violations of the honor code.</a:t>
            </a:r>
            <a:endParaRPr sz="1250">
              <a:solidFill>
                <a:srgbClr val="000000"/>
              </a:solidFill>
            </a:endParaRPr>
          </a:p>
          <a:p>
            <a:pPr indent="0" lvl="0" marL="0" rtl="0" algn="l">
              <a:lnSpc>
                <a:spcPct val="100000"/>
              </a:lnSpc>
              <a:spcBef>
                <a:spcPts val="0"/>
              </a:spcBef>
              <a:spcAft>
                <a:spcPts val="0"/>
              </a:spcAft>
              <a:buNone/>
            </a:pPr>
            <a:r>
              <a:t/>
            </a:r>
            <a:endParaRPr sz="1250">
              <a:solidFill>
                <a:srgbClr val="000000"/>
              </a:solidFill>
            </a:endParaRPr>
          </a:p>
          <a:p>
            <a:pPr indent="0" lvl="0" marL="0" rtl="0" algn="l">
              <a:lnSpc>
                <a:spcPct val="100000"/>
              </a:lnSpc>
              <a:spcBef>
                <a:spcPts val="0"/>
              </a:spcBef>
              <a:spcAft>
                <a:spcPts val="0"/>
              </a:spcAft>
              <a:buNone/>
            </a:pPr>
            <a:r>
              <a:rPr lang="en" sz="1250">
                <a:solidFill>
                  <a:srgbClr val="000000"/>
                </a:solidFill>
              </a:rPr>
              <a:t>2)Using a product or technology as identified above to help you edit your work (improve your quality as defined by course instruction, course definitions, standards &amp; expectations, and rubrics) is not a violation of the honor code statement, as long as you cite the tool or identify it as a partner or augmentation in use for a course related activity before submitting your work.</a:t>
            </a:r>
            <a:endParaRPr sz="125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347" name="Google Shape;1347;p157"/>
          <p:cNvSpPr txBox="1"/>
          <p:nvPr/>
        </p:nvSpPr>
        <p:spPr>
          <a:xfrm>
            <a:off x="117000" y="5849775"/>
            <a:ext cx="891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Sourced from </a:t>
            </a:r>
            <a:r>
              <a:rPr lang="en" sz="1000" u="sng">
                <a:solidFill>
                  <a:schemeClr val="hlink"/>
                </a:solidFill>
                <a:hlinkClick r:id="rId3"/>
              </a:rPr>
              <a:t>https://docs.google.com/document/d/1RMVwzjc1o0Mi8Blw_-JUTcXv02b2WRH86vw7mi16W3U/edit</a:t>
            </a:r>
            <a:endParaRPr sz="1000"/>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158"/>
          <p:cNvSpPr txBox="1"/>
          <p:nvPr>
            <p:ph type="title"/>
          </p:nvPr>
        </p:nvSpPr>
        <p:spPr>
          <a:xfrm>
            <a:off x="311700" y="4516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Conditional Use Statements</a:t>
            </a:r>
            <a:endParaRPr/>
          </a:p>
        </p:txBody>
      </p:sp>
      <p:sp>
        <p:nvSpPr>
          <p:cNvPr id="1353" name="Google Shape;1353;p158"/>
          <p:cNvSpPr txBox="1"/>
          <p:nvPr>
            <p:ph idx="1" type="body"/>
          </p:nvPr>
        </p:nvSpPr>
        <p:spPr>
          <a:xfrm>
            <a:off x="311700" y="926475"/>
            <a:ext cx="8520600" cy="57243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None/>
            </a:pPr>
            <a:r>
              <a:rPr b="1" lang="en" sz="1450" u="sng">
                <a:solidFill>
                  <a:schemeClr val="dk1"/>
                </a:solidFill>
              </a:rPr>
              <a:t>Example #5 (From Bentley University, Chris Beneke)</a:t>
            </a:r>
            <a:endParaRPr b="1" sz="1450" u="sng">
              <a:solidFill>
                <a:schemeClr val="dk1"/>
              </a:solidFill>
            </a:endParaRPr>
          </a:p>
          <a:p>
            <a:pPr indent="0" lvl="0" marL="0" rtl="0" algn="l">
              <a:lnSpc>
                <a:spcPct val="100000"/>
              </a:lnSpc>
              <a:spcBef>
                <a:spcPts val="1200"/>
              </a:spcBef>
              <a:spcAft>
                <a:spcPts val="0"/>
              </a:spcAft>
              <a:buNone/>
            </a:pPr>
            <a:r>
              <a:rPr lang="en" sz="1400">
                <a:solidFill>
                  <a:srgbClr val="000000"/>
                </a:solidFill>
              </a:rPr>
              <a:t>Writing is integral to thinking. It is also hard. Natural language processing (NLP) applications like ChatGPT or Sudowrite are useful tools for helping us improve our writing and stimulate our thinking. However, they should never serve as a substitute for either. And, in this course, they cannot.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Think of the help you get from NLP apps as a much less sophisticated version of the assistance you can receive (for free!) from a Bentley Writing Center tutor. That person might legitimately ask you a question to jump-start your imagination, steer you away from the passive voice, or identify a poorly organized paragraph, but should never do the writing for you. A major difference here, of course, is that an NLP app is not a person. It’s a machine which is adept at recognizing patterns and reflecting those patterns back at us. It cannot think for itself. And it cannot think for you.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With that analogy in mind, you will need to adhere to the following guidelines in our class.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Appropriate use of AI when writing essays or discussion board entries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You are free to use spell check, grammar check, and synonym identification tools (e.g., Grammarly, and MS Word)</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You are free to use app recommendations when it comes to rephrasing sentences or reorganizing paragraphs you have drafted yourself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You are free to use app recommendations when it comes to tweaking outlines you have drafted yourself</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Inappropriate use of AI when writing essays or discussion board entries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You may not use entire sentences or paragraphs suggested by an app without providing quotation marks and a citation, just as you would to any other source. Citations should take this form: OpenAI, chatGPT. Response to prompt: “Explain what is meant by the term  ‘Triple Bottom Line’” (February 15, 2023, https://chat.openai.com/).</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You may not have an app write a draft (either rough or final) of an assignment for you</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Evidence of inappropriate AI use will be grounds for submission of an Academic Integrity report. Sanctions will range from a zero for the assignment to an F for the course.</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I’m assuming we won’t have a problem in this regard but want to make sure that the expectations are clear so that we can spend the semester learning things together—and not worrying about the origins of your work.</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Be aware that other classes may have different policies and that some may forbid AI use altogether</a:t>
            </a:r>
            <a:endParaRPr b="1" sz="1400" u="sng">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354" name="Google Shape;1354;p158"/>
          <p:cNvSpPr txBox="1"/>
          <p:nvPr/>
        </p:nvSpPr>
        <p:spPr>
          <a:xfrm>
            <a:off x="234000" y="5885975"/>
            <a:ext cx="891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Sourced from</a:t>
            </a:r>
            <a:r>
              <a:rPr lang="en" sz="1000" u="sng">
                <a:solidFill>
                  <a:schemeClr val="hlink"/>
                </a:solidFill>
                <a:hlinkClick r:id="rId3"/>
              </a:rPr>
              <a:t> https://docs.google.com/document/d/1RMVwzjc1o0Mi8Blw_-JUTcXv02b2WRH86vw7mi16W3U/edit</a:t>
            </a:r>
            <a:endParaRPr sz="1000"/>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59"/>
          <p:cNvSpPr txBox="1"/>
          <p:nvPr>
            <p:ph idx="1" type="body"/>
          </p:nvPr>
        </p:nvSpPr>
        <p:spPr>
          <a:xfrm>
            <a:off x="311700" y="569069"/>
            <a:ext cx="8520600" cy="6073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Clr>
                <a:schemeClr val="dk1"/>
              </a:buClr>
              <a:buSzPct val="68750"/>
              <a:buFont typeface="Arial"/>
              <a:buNone/>
            </a:pPr>
            <a:r>
              <a:rPr b="1" lang="en" sz="1600" u="sng">
                <a:solidFill>
                  <a:schemeClr val="dk1"/>
                </a:solidFill>
              </a:rPr>
              <a:t>Example #6 (from </a:t>
            </a:r>
            <a:r>
              <a:rPr b="1" lang="en" sz="1600" u="sng">
                <a:solidFill>
                  <a:schemeClr val="hlink"/>
                </a:solidFill>
                <a:hlinkClick r:id="rId3"/>
              </a:rPr>
              <a:t>Ohio State University, Inara Scott</a:t>
            </a:r>
            <a:r>
              <a:rPr b="1" lang="en" sz="1600" u="sng">
                <a:solidFill>
                  <a:schemeClr val="dk1"/>
                </a:solidFill>
              </a:rPr>
              <a:t>)</a:t>
            </a:r>
            <a:endParaRPr b="1" sz="1600" u="sng">
              <a:solidFill>
                <a:schemeClr val="dk1"/>
              </a:solidFill>
            </a:endParaRPr>
          </a:p>
          <a:p>
            <a:pPr indent="0" lvl="0" marL="0" rtl="0" algn="l">
              <a:spcBef>
                <a:spcPts val="1100"/>
              </a:spcBef>
              <a:spcAft>
                <a:spcPts val="0"/>
              </a:spcAft>
              <a:buClr>
                <a:schemeClr val="dk1"/>
              </a:buClr>
              <a:buSzPct val="78571"/>
              <a:buFont typeface="Arial"/>
              <a:buNone/>
            </a:pPr>
            <a:r>
              <a:rPr lang="en" sz="1400">
                <a:solidFill>
                  <a:schemeClr val="dk1"/>
                </a:solidFill>
              </a:rPr>
              <a:t>I expect you to generate your own work in this class. When you submit any kind of work (including projects, exams, quizzes, or discussions), you are asserting that you have generated and written the text unless you indicate otherwise by the use of quotation marks and proper attribution for the source. Submitting content that has been generated by someone other than you, </a:t>
            </a:r>
            <a:r>
              <a:rPr i="1" lang="en" sz="1400">
                <a:solidFill>
                  <a:schemeClr val="dk1"/>
                </a:solidFill>
              </a:rPr>
              <a:t>or was created or assisted by a computer application or tool, including artificial intelligence (AI) tools such as ChatGPT </a:t>
            </a:r>
            <a:r>
              <a:rPr lang="en" sz="1400">
                <a:solidFill>
                  <a:schemeClr val="dk1"/>
                </a:solidFill>
              </a:rPr>
              <a:t>is cheating and constitutes a violation of the Student Conduct Code. You may use simple word processing tools to update spelling and grammar in your assignments, but you may not use AI tools to draft your work, even if you edit, revise, or paraphrase it. There may be opportunities for you to use AI tools in this class. Where they exist, I will clearly specify when and in what capacity it is permissible for you to use these tools.</a:t>
            </a:r>
            <a:endParaRPr sz="1400">
              <a:solidFill>
                <a:schemeClr val="dk1"/>
              </a:solidFill>
            </a:endParaRPr>
          </a:p>
          <a:p>
            <a:pPr indent="0" lvl="0" marL="0" rtl="0" algn="l">
              <a:spcBef>
                <a:spcPts val="1100"/>
              </a:spcBef>
              <a:spcAft>
                <a:spcPts val="0"/>
              </a:spcAft>
              <a:buClr>
                <a:schemeClr val="dk1"/>
              </a:buClr>
              <a:buSzPct val="78571"/>
              <a:buFont typeface="Arial"/>
              <a:buNone/>
            </a:pPr>
            <a:r>
              <a:rPr lang="en" sz="1400">
                <a:solidFill>
                  <a:schemeClr val="dk1"/>
                </a:solidFill>
              </a:rPr>
              <a:t>Example of guidance on individual assignments: </a:t>
            </a:r>
            <a:endParaRPr sz="1400">
              <a:solidFill>
                <a:schemeClr val="dk1"/>
              </a:solidFill>
            </a:endParaRPr>
          </a:p>
          <a:p>
            <a:pPr indent="0" lvl="0" marL="0" rtl="0" algn="l">
              <a:spcBef>
                <a:spcPts val="1100"/>
              </a:spcBef>
              <a:spcAft>
                <a:spcPts val="0"/>
              </a:spcAft>
              <a:buClr>
                <a:schemeClr val="dk1"/>
              </a:buClr>
              <a:buSzPct val="78571"/>
              <a:buFont typeface="Arial"/>
              <a:buNone/>
            </a:pPr>
            <a:r>
              <a:rPr lang="en" sz="1400">
                <a:solidFill>
                  <a:schemeClr val="dk1"/>
                </a:solidFill>
              </a:rPr>
              <a:t>I want to address the new AI-tools that you may be hearing about, such as ChatGPT, and their possible role in this project. I want you to be aware that ChatGPT is based on a large language model--it is basically crowdsourcing information and providing likely answers based on the vast amount of text in its database. While it can provide some helpful information, and may spur your thinking in some areas, it is not a reliable source and cannot provide citations or references to reliable data or evidence. (If you ask it for a citation, be aware that it makes things up and the information it's giving you is likely garbage!)  </a:t>
            </a:r>
            <a:endParaRPr sz="1400">
              <a:solidFill>
                <a:schemeClr val="dk1"/>
              </a:solidFill>
            </a:endParaRPr>
          </a:p>
          <a:p>
            <a:pPr indent="0" lvl="0" marL="0" rtl="0" algn="l">
              <a:spcBef>
                <a:spcPts val="1100"/>
              </a:spcBef>
              <a:spcAft>
                <a:spcPts val="0"/>
              </a:spcAft>
              <a:buClr>
                <a:schemeClr val="dk1"/>
              </a:buClr>
              <a:buSzPct val="78571"/>
              <a:buFont typeface="Arial"/>
              <a:buNone/>
            </a:pPr>
            <a:r>
              <a:rPr i="1" lang="en" sz="1400">
                <a:solidFill>
                  <a:schemeClr val="dk1"/>
                </a:solidFill>
              </a:rPr>
              <a:t>So, can I use ChatGPT or other AI tools to help write this paper? </a:t>
            </a:r>
            <a:endParaRPr i="1" sz="1400">
              <a:solidFill>
                <a:schemeClr val="dk1"/>
              </a:solidFill>
            </a:endParaRPr>
          </a:p>
          <a:p>
            <a:pPr indent="0" lvl="0" marL="0" rtl="0" algn="l">
              <a:spcBef>
                <a:spcPts val="1100"/>
              </a:spcBef>
              <a:spcAft>
                <a:spcPts val="0"/>
              </a:spcAft>
              <a:buClr>
                <a:schemeClr val="dk1"/>
              </a:buClr>
              <a:buSzPct val="78571"/>
              <a:buFont typeface="Arial"/>
              <a:buNone/>
            </a:pPr>
            <a:r>
              <a:rPr b="1" i="1" lang="en" sz="1400">
                <a:solidFill>
                  <a:schemeClr val="dk1"/>
                </a:solidFill>
              </a:rPr>
              <a:t>Things you can do: </a:t>
            </a:r>
            <a:r>
              <a:rPr lang="en" sz="1400">
                <a:solidFill>
                  <a:schemeClr val="dk1"/>
                </a:solidFill>
              </a:rPr>
              <a:t>ask ChatGPT questions! I personally enjoy chatting with it about topics I'm interested in. For example, "What are some current issues related to sustainability in the airline industry?" When you read what it says, keep in mind that it's probably at least 60-70% correct, but perhaps not more than that. :-) Given that you're considering whatever it told you with a big grain of salt, you'll then need to do some research to find peer reviewed and reliable evidence that might corroborate (or disagree with!) what the AI tool told you. Use those articles to find other articles that consider the same question (review the citation list for other articles to read). Either before or after you ask ChatGPT a question, try a google search with the same sort of query and see what it turns up; also, try a search on the OSU library system. Review, compare, and investigate. Repeat this cycle, keeping in mind that what you're getting from AI is crowdsourced information, not the reliable product of research and assessment.</a:t>
            </a:r>
            <a:endParaRPr sz="1400">
              <a:solidFill>
                <a:schemeClr val="dk1"/>
              </a:solidFill>
            </a:endParaRPr>
          </a:p>
          <a:p>
            <a:pPr indent="0" lvl="0" marL="0" rtl="0" algn="l">
              <a:spcBef>
                <a:spcPts val="1100"/>
              </a:spcBef>
              <a:spcAft>
                <a:spcPts val="1100"/>
              </a:spcAft>
              <a:buClr>
                <a:schemeClr val="dk1"/>
              </a:buClr>
              <a:buSzPct val="78571"/>
              <a:buFont typeface="Arial"/>
              <a:buNone/>
            </a:pPr>
            <a:r>
              <a:rPr b="1" i="1" lang="en" sz="1400">
                <a:solidFill>
                  <a:schemeClr val="dk1"/>
                </a:solidFill>
              </a:rPr>
              <a:t>Things you cannot do: </a:t>
            </a:r>
            <a:r>
              <a:rPr lang="en" sz="1400">
                <a:solidFill>
                  <a:schemeClr val="dk1"/>
                </a:solidFill>
              </a:rPr>
              <a:t>Do not use ChatGPT to draft your paper. Do not use ChatGPT to give you citations. I am saying this both for purposes of coming up with reliable evidence and also from an academic integrity (i.e, cheating) standpoint. If you didn't write it, don't put your name on it and claim that you wrote it. Don't modify a few words here and there and claim you wrote it either. Close the window before you start drafting and put the real evidence and articles you've found into your own words. Do your own analysis and critical thinking.</a:t>
            </a:r>
            <a:endParaRPr/>
          </a:p>
        </p:txBody>
      </p:sp>
      <p:sp>
        <p:nvSpPr>
          <p:cNvPr id="1360" name="Google Shape;1360;p159"/>
          <p:cNvSpPr txBox="1"/>
          <p:nvPr/>
        </p:nvSpPr>
        <p:spPr>
          <a:xfrm>
            <a:off x="155850" y="6457800"/>
            <a:ext cx="8832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p>
        </p:txBody>
      </p:sp>
      <p:sp>
        <p:nvSpPr>
          <p:cNvPr id="1361" name="Google Shape;1361;p159"/>
          <p:cNvSpPr txBox="1"/>
          <p:nvPr>
            <p:ph type="title"/>
          </p:nvPr>
        </p:nvSpPr>
        <p:spPr>
          <a:xfrm>
            <a:off x="311700" y="180052"/>
            <a:ext cx="8520600" cy="61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Conditional Use Statements</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60"/>
          <p:cNvSpPr txBox="1"/>
          <p:nvPr>
            <p:ph type="title"/>
          </p:nvPr>
        </p:nvSpPr>
        <p:spPr>
          <a:xfrm>
            <a:off x="311700" y="4516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Conditional Use Statements</a:t>
            </a:r>
            <a:endParaRPr/>
          </a:p>
        </p:txBody>
      </p:sp>
      <p:sp>
        <p:nvSpPr>
          <p:cNvPr id="1367" name="Google Shape;1367;p160"/>
          <p:cNvSpPr txBox="1"/>
          <p:nvPr>
            <p:ph idx="1" type="body"/>
          </p:nvPr>
        </p:nvSpPr>
        <p:spPr>
          <a:xfrm>
            <a:off x="311700" y="926475"/>
            <a:ext cx="8520600" cy="57243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 sz="1250" u="sng">
                <a:solidFill>
                  <a:schemeClr val="dk1"/>
                </a:solidFill>
              </a:rPr>
              <a:t>Example #7 (from Chandler Gilbert Community College, Miguel Fernandez)</a:t>
            </a:r>
            <a:endParaRPr b="1" sz="1250" u="sng">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rPr>
              <a:t>1)Using a product or technology (ChatGPT,  Dall-E, etc.) in the course to create or aggregate synthetic content for the course such as any course writing, brainstorming, generating a draft, a works cited source bank, answering discussion groups, substitute or impersonate you in zoom, classroom, breakout rooms, collaboration, group work, or other attendance activities, is considered academic misconduct similar to plagiarism or violations of the honor code.</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2)Using a product or technology as identified above to help you edit your work (improve your quality as defined by course instruction, course definitions, standards &amp; expectations, and rubrics) is not a violation of the honor code statement, as long as you cite the tool or identify it as a partner or augmentation in use for a course related activity before submitting your work.</a:t>
            </a:r>
            <a:endParaRPr sz="1100">
              <a:solidFill>
                <a:schemeClr val="dk1"/>
              </a:solidFill>
            </a:endParaRPr>
          </a:p>
          <a:p>
            <a:pPr indent="0" lvl="0" marL="0" rtl="0" algn="l">
              <a:lnSpc>
                <a:spcPct val="100000"/>
              </a:lnSpc>
              <a:spcBef>
                <a:spcPts val="0"/>
              </a:spcBef>
              <a:spcAft>
                <a:spcPts val="0"/>
              </a:spcAft>
              <a:buNone/>
            </a:pPr>
            <a:r>
              <a:t/>
            </a:r>
            <a:endParaRPr b="1" sz="2150" u="sng">
              <a:solidFill>
                <a:schemeClr val="dk1"/>
              </a:solidFill>
            </a:endParaRPr>
          </a:p>
          <a:p>
            <a:pPr indent="0" lvl="0" marL="0" rtl="0" algn="l">
              <a:lnSpc>
                <a:spcPct val="100000"/>
              </a:lnSpc>
              <a:spcBef>
                <a:spcPts val="0"/>
              </a:spcBef>
              <a:spcAft>
                <a:spcPts val="0"/>
              </a:spcAft>
              <a:buNone/>
            </a:pPr>
            <a:r>
              <a:rPr b="1" lang="en" sz="1250" u="sng">
                <a:solidFill>
                  <a:schemeClr val="dk1"/>
                </a:solidFill>
              </a:rPr>
              <a:t>Example #8 (from Plymouth State University, Pam Harland)</a:t>
            </a:r>
            <a:endParaRPr b="1" sz="1250" u="sng">
              <a:solidFill>
                <a:schemeClr val="dk1"/>
              </a:solidFill>
            </a:endParaRPr>
          </a:p>
          <a:p>
            <a:pPr indent="0" lvl="0" marL="0" rtl="0" algn="l">
              <a:lnSpc>
                <a:spcPct val="100000"/>
              </a:lnSpc>
              <a:spcBef>
                <a:spcPts val="0"/>
              </a:spcBef>
              <a:spcAft>
                <a:spcPts val="0"/>
              </a:spcAft>
              <a:buNone/>
            </a:pPr>
            <a:r>
              <a:t/>
            </a:r>
            <a:endParaRPr b="1" sz="1250"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Within this course, you are welcome to use generative artificial intelligence (Ai) models (ChatGPT, DALL-E, GitHub Copilot, and anything after) with acknowledgment. However, you should note that all large language models have a tendency to make up incorrect facts and fake citations, they may perpetuate biases, and image generation models can occasionally come up with offensive products. You will be responsible for any inaccurate, biased, offensive, or otherwise unethical content you submit regardless of whether it originally comes from you or an Ai model.</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If you use an Ai model, its contribution must be cited and discussed:</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What was your prompt?</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Did you revise the Ai model’s original output for your submission?</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Did you ask follow-up questions?</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What did you learn?</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Having said all these disclaimers, the use of Ai models is encouraged, as it may make it possible for you to submit assignments and your work in the field with higher quality and in less time.</a:t>
            </a:r>
            <a:endParaRPr b="1" sz="1100" u="sng">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368" name="Google Shape;1368;p160"/>
          <p:cNvSpPr txBox="1"/>
          <p:nvPr/>
        </p:nvSpPr>
        <p:spPr>
          <a:xfrm>
            <a:off x="506400" y="5881050"/>
            <a:ext cx="8520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Sourced from</a:t>
            </a:r>
            <a:r>
              <a:rPr lang="en" sz="1000" u="sng">
                <a:solidFill>
                  <a:schemeClr val="hlink"/>
                </a:solidFill>
                <a:hlinkClick r:id="rId3"/>
              </a:rPr>
              <a:t> https://docs.google.com/document/d/1RMVwzjc1o0Mi8Blw_-JUTcXv02b2WRH86vw7mi16W3U/edit</a:t>
            </a:r>
            <a:endParaRPr sz="1000"/>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161"/>
          <p:cNvSpPr txBox="1"/>
          <p:nvPr>
            <p:ph type="title"/>
          </p:nvPr>
        </p:nvSpPr>
        <p:spPr>
          <a:xfrm>
            <a:off x="311700" y="793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Conditional Use Statements</a:t>
            </a:r>
            <a:endParaRPr/>
          </a:p>
        </p:txBody>
      </p:sp>
      <p:sp>
        <p:nvSpPr>
          <p:cNvPr id="1374" name="Google Shape;1374;p161"/>
          <p:cNvSpPr txBox="1"/>
          <p:nvPr>
            <p:ph idx="1" type="body"/>
          </p:nvPr>
        </p:nvSpPr>
        <p:spPr>
          <a:xfrm>
            <a:off x="311700" y="524775"/>
            <a:ext cx="8520600" cy="494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250" u="sng">
                <a:solidFill>
                  <a:schemeClr val="dk1"/>
                </a:solidFill>
              </a:rPr>
              <a:t>Example #9 from Marc Watkins</a:t>
            </a:r>
            <a:endParaRPr sz="1100">
              <a:solidFill>
                <a:schemeClr val="dk1"/>
              </a:solidFill>
            </a:endParaRPr>
          </a:p>
        </p:txBody>
      </p:sp>
      <p:sp>
        <p:nvSpPr>
          <p:cNvPr id="1375" name="Google Shape;1375;p161"/>
          <p:cNvSpPr txBox="1"/>
          <p:nvPr/>
        </p:nvSpPr>
        <p:spPr>
          <a:xfrm>
            <a:off x="2680500" y="6476200"/>
            <a:ext cx="6151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Sourced from</a:t>
            </a:r>
            <a:r>
              <a:rPr lang="en" sz="1000" u="sng">
                <a:solidFill>
                  <a:schemeClr val="hlink"/>
                </a:solidFill>
                <a:hlinkClick r:id="rId3"/>
              </a:rPr>
              <a:t> </a:t>
            </a:r>
            <a:r>
              <a:rPr lang="en" sz="1000" u="sng">
                <a:solidFill>
                  <a:schemeClr val="hlink"/>
                </a:solidFill>
                <a:hlinkClick r:id="rId4"/>
              </a:rPr>
              <a:t>https://docs.google.com/document/d/1ggP_lQ5jeZSWTL2OP1rdgngt5sgbCC81/mobilebasic</a:t>
            </a:r>
            <a:r>
              <a:rPr lang="en" sz="1000"/>
              <a:t> </a:t>
            </a:r>
            <a:endParaRPr sz="1000"/>
          </a:p>
        </p:txBody>
      </p:sp>
      <p:graphicFrame>
        <p:nvGraphicFramePr>
          <p:cNvPr id="1376" name="Google Shape;1376;p161"/>
          <p:cNvGraphicFramePr/>
          <p:nvPr/>
        </p:nvGraphicFramePr>
        <p:xfrm>
          <a:off x="416925" y="2836125"/>
          <a:ext cx="3000000" cy="3000000"/>
        </p:xfrm>
        <a:graphic>
          <a:graphicData uri="http://schemas.openxmlformats.org/drawingml/2006/table">
            <a:tbl>
              <a:tblPr bandRow="1">
                <a:noFill/>
                <a:tableStyleId>{4E66D9C3-209D-43AD-9584-526F32481A94}</a:tableStyleId>
              </a:tblPr>
              <a:tblGrid>
                <a:gridCol w="2966725"/>
                <a:gridCol w="2966725"/>
              </a:tblGrid>
              <a:tr h="171450">
                <a:tc>
                  <a:txBody>
                    <a:bodyPr/>
                    <a:lstStyle/>
                    <a:p>
                      <a:pPr indent="0" lvl="0" marL="0" rtl="0" algn="ctr">
                        <a:spcBef>
                          <a:spcPts val="0"/>
                        </a:spcBef>
                        <a:spcAft>
                          <a:spcPts val="0"/>
                        </a:spcAft>
                        <a:buNone/>
                      </a:pPr>
                      <a:r>
                        <a:rPr b="1" lang="en" sz="1100">
                          <a:solidFill>
                            <a:srgbClr val="00B050"/>
                          </a:solidFill>
                        </a:rPr>
                        <a:t>Acceptable</a:t>
                      </a:r>
                      <a:endParaRPr b="1" sz="11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FF0000"/>
                          </a:solidFill>
                        </a:rPr>
                        <a:t>Not Acceptable</a:t>
                      </a:r>
                      <a:endParaRPr b="1" sz="11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377" name="Google Shape;1377;p161"/>
          <p:cNvGraphicFramePr/>
          <p:nvPr/>
        </p:nvGraphicFramePr>
        <p:xfrm>
          <a:off x="569325" y="2988525"/>
          <a:ext cx="3000000" cy="3000000"/>
        </p:xfrm>
        <a:graphic>
          <a:graphicData uri="http://schemas.openxmlformats.org/drawingml/2006/table">
            <a:tbl>
              <a:tblPr bandRow="1">
                <a:noFill/>
                <a:tableStyleId>{4E66D9C3-209D-43AD-9584-526F32481A94}</a:tableStyleId>
              </a:tblPr>
              <a:tblGrid>
                <a:gridCol w="2966725"/>
                <a:gridCol w="2966725"/>
              </a:tblGrid>
              <a:tr h="12700">
                <a:tc>
                  <a:txBody>
                    <a:bodyPr/>
                    <a:lstStyle/>
                    <a:p>
                      <a:pPr indent="0" lvl="0" marL="0" rtl="0" algn="ctr">
                        <a:spcBef>
                          <a:spcPts val="0"/>
                        </a:spcBef>
                        <a:spcAft>
                          <a:spcPts val="0"/>
                        </a:spcAft>
                        <a:buNone/>
                      </a:pPr>
                      <a:r>
                        <a:rPr b="1" lang="en" sz="1100"/>
                        <a:t>AI-Assisted Writing</a:t>
                      </a:r>
                      <a:endParaRPr b="1" sz="11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t>AI-Generated Writing</a:t>
                      </a:r>
                      <a:endParaRPr b="1" sz="11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700">
                <a:tc>
                  <a:txBody>
                    <a:bodyPr/>
                    <a:lstStyle/>
                    <a:p>
                      <a:pPr indent="-298450" lvl="0" marL="457200" rtl="0" algn="l">
                        <a:spcBef>
                          <a:spcPts val="0"/>
                        </a:spcBef>
                        <a:spcAft>
                          <a:spcPts val="0"/>
                        </a:spcAft>
                        <a:buSzPts val="1100"/>
                        <a:buFont typeface="Arial"/>
                        <a:buChar char="●"/>
                      </a:pPr>
                      <a:r>
                        <a:rPr lang="en" sz="1100"/>
                        <a:t>Use AI-assisted writing to brainstorm</a:t>
                      </a:r>
                      <a:endParaRPr sz="1100"/>
                    </a:p>
                    <a:p>
                      <a:pPr indent="-298450" lvl="0" marL="457200" rtl="0" algn="l">
                        <a:spcBef>
                          <a:spcPts val="0"/>
                        </a:spcBef>
                        <a:spcAft>
                          <a:spcPts val="0"/>
                        </a:spcAft>
                        <a:buSzPts val="1100"/>
                        <a:buFont typeface="Arial"/>
                        <a:buChar char="●"/>
                      </a:pPr>
                      <a:r>
                        <a:rPr lang="en" sz="1100"/>
                        <a:t>Explore new topics/ideas with AI-assisted writing</a:t>
                      </a:r>
                      <a:endParaRPr sz="1100"/>
                    </a:p>
                    <a:p>
                      <a:pPr indent="-298450" lvl="0" marL="457200" rtl="0" algn="l">
                        <a:spcBef>
                          <a:spcPts val="0"/>
                        </a:spcBef>
                        <a:spcAft>
                          <a:spcPts val="0"/>
                        </a:spcAft>
                        <a:buSzPts val="1100"/>
                        <a:buFont typeface="Arial"/>
                        <a:buChar char="●"/>
                      </a:pPr>
                      <a:r>
                        <a:rPr lang="en" sz="1100"/>
                        <a:t>Use AI-assisted writing to explore potential counterarguments/ opposing points of view</a:t>
                      </a:r>
                      <a:endParaRPr sz="1100"/>
                    </a:p>
                    <a:p>
                      <a:pPr indent="-298450" lvl="0" marL="457200" rtl="0" algn="l">
                        <a:spcBef>
                          <a:spcPts val="0"/>
                        </a:spcBef>
                        <a:spcAft>
                          <a:spcPts val="0"/>
                        </a:spcAft>
                        <a:buSzPts val="1100"/>
                        <a:buFont typeface="Arial"/>
                        <a:buChar char="●"/>
                      </a:pPr>
                      <a:r>
                        <a:rPr lang="en" sz="1100"/>
                        <a:t>Resee your writing by taking suggestions from your AI assistant to make improvements</a:t>
                      </a:r>
                      <a:endParaRPr sz="11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98450" lvl="0" marL="457200" rtl="0" algn="l">
                        <a:spcBef>
                          <a:spcPts val="0"/>
                        </a:spcBef>
                        <a:spcAft>
                          <a:spcPts val="0"/>
                        </a:spcAft>
                        <a:buSzPts val="1100"/>
                        <a:buFont typeface="Arial"/>
                        <a:buChar char="●"/>
                      </a:pPr>
                      <a:r>
                        <a:rPr lang="en" sz="1100"/>
                        <a:t>Cheat on the writing &amp; research process</a:t>
                      </a:r>
                      <a:endParaRPr sz="1100"/>
                    </a:p>
                    <a:p>
                      <a:pPr indent="-298450" lvl="0" marL="457200" rtl="0" algn="l">
                        <a:spcBef>
                          <a:spcPts val="0"/>
                        </a:spcBef>
                        <a:spcAft>
                          <a:spcPts val="0"/>
                        </a:spcAft>
                        <a:buSzPts val="1100"/>
                        <a:buFont typeface="Arial"/>
                        <a:buChar char="●"/>
                      </a:pPr>
                      <a:r>
                        <a:rPr lang="en" sz="1100"/>
                        <a:t>Generate large chunks of text with little or no input from you as an author</a:t>
                      </a:r>
                      <a:endParaRPr sz="1100"/>
                    </a:p>
                    <a:p>
                      <a:pPr indent="-298450" lvl="0" marL="457200" rtl="0" algn="l">
                        <a:spcBef>
                          <a:spcPts val="0"/>
                        </a:spcBef>
                        <a:spcAft>
                          <a:spcPts val="0"/>
                        </a:spcAft>
                        <a:buSzPts val="1100"/>
                        <a:buFont typeface="Arial"/>
                        <a:buChar char="●"/>
                      </a:pPr>
                      <a:r>
                        <a:rPr lang="en" sz="1100"/>
                        <a:t>Trust something the AI has generated at face value</a:t>
                      </a:r>
                      <a:endParaRPr sz="1100"/>
                    </a:p>
                    <a:p>
                      <a:pPr indent="-298450" lvl="0" marL="457200" rtl="0" algn="l">
                        <a:spcBef>
                          <a:spcPts val="0"/>
                        </a:spcBef>
                        <a:spcAft>
                          <a:spcPts val="0"/>
                        </a:spcAft>
                        <a:buSzPts val="1100"/>
                        <a:buFont typeface="Arial"/>
                        <a:buChar char="●"/>
                      </a:pPr>
                      <a:r>
                        <a:rPr lang="en" sz="1100"/>
                        <a:t>Use AI-generated text as a substitute for research or critical thinking</a:t>
                      </a:r>
                      <a:endParaRPr sz="1100"/>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78" name="Google Shape;1378;p161"/>
          <p:cNvSpPr txBox="1"/>
          <p:nvPr/>
        </p:nvSpPr>
        <p:spPr>
          <a:xfrm>
            <a:off x="311700" y="784000"/>
            <a:ext cx="8459100" cy="56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AI-Assisted Writing vs. AI-Generated Writing</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100"/>
              <a:t>With the rise of AI writing assistants, students must take special care to ensure that they use this new technology ethically and honestly.  In our class, we will distinguish between 'AI-assisted writing' verses 'AI-generated writing'.  AI-assisted writing is only permitted in this course provided a student uses an AI writing assistant as a collaborative tool to help the student with the development and advancement of their own writing process.  Collaborating with an AI writing assistant can include brainstorming, outlining, and drafting, so long as there is substantial writing, research, and composing by the student which is not generated solely by the AI.  'AI-generated writing' means there has been little or no involvement from the student as an author, with the majority of the writing being generated by an AI.  The goal of using AI-assisted writing in this class is to help students develop their writing process and critical thinking, not to replace or substitute for either.  Therefore, using an AI to generate writing or compositions without substantial original contribution from a student is neither acceptable nor allowed.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b="1" lang="en" sz="1100"/>
              <a:t>Be Aware:</a:t>
            </a:r>
            <a:endParaRPr sz="1100"/>
          </a:p>
          <a:p>
            <a:pPr indent="-298450" lvl="0" marL="457200" rtl="0" algn="l">
              <a:spcBef>
                <a:spcPts val="0"/>
              </a:spcBef>
              <a:spcAft>
                <a:spcPts val="0"/>
              </a:spcAft>
              <a:buSzPts val="1100"/>
              <a:buFont typeface="Arial"/>
              <a:buChar char="●"/>
            </a:pPr>
            <a:r>
              <a:rPr lang="en" sz="1100"/>
              <a:t>You will not be able to save anything the AI generates. If you want to use an idea or suggestion produced by the AI, you will need to copy and paste it into a Word.doc.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AI output may contain material that is offensive, biased, or otherwise goes against the University Creed in practice, or material that is false or misleading or potentially harmful, or other problematic material the use of which may fall outside the protections of Academic Freedom and/or Free Speech--review all AI output carefully before using anything suggested by the AI within your academic work.</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62"/>
          <p:cNvSpPr txBox="1"/>
          <p:nvPr>
            <p:ph type="title"/>
          </p:nvPr>
        </p:nvSpPr>
        <p:spPr>
          <a:xfrm>
            <a:off x="311700" y="5603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UC San Diego Conditional Use Statement Template</a:t>
            </a:r>
            <a:endParaRPr/>
          </a:p>
        </p:txBody>
      </p:sp>
      <p:sp>
        <p:nvSpPr>
          <p:cNvPr id="1384" name="Google Shape;1384;p162"/>
          <p:cNvSpPr txBox="1"/>
          <p:nvPr>
            <p:ph idx="1" type="body"/>
          </p:nvPr>
        </p:nvSpPr>
        <p:spPr>
          <a:xfrm>
            <a:off x="311700" y="1356975"/>
            <a:ext cx="8520600" cy="4621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400" u="sng"/>
              <a:t>(cite: UC San Diego &amp; University of Waterloo Academic Integrity Offices</a:t>
            </a:r>
            <a:r>
              <a:rPr lang="en" sz="1400" u="sng"/>
              <a:t>)</a:t>
            </a:r>
            <a:endParaRPr sz="1400" u="sng"/>
          </a:p>
          <a:p>
            <a:pPr indent="0" lvl="0" marL="0" rtl="0" algn="l">
              <a:lnSpc>
                <a:spcPct val="100000"/>
              </a:lnSpc>
              <a:spcBef>
                <a:spcPts val="0"/>
              </a:spcBef>
              <a:spcAft>
                <a:spcPts val="0"/>
              </a:spcAft>
              <a:buNone/>
            </a:pPr>
            <a:r>
              <a:t/>
            </a:r>
            <a:endParaRPr sz="1400" u="sng"/>
          </a:p>
          <a:p>
            <a:pPr indent="0" lvl="0" marL="0" rtl="0" algn="l">
              <a:lnSpc>
                <a:spcPct val="115000"/>
              </a:lnSpc>
              <a:spcBef>
                <a:spcPts val="0"/>
              </a:spcBef>
              <a:spcAft>
                <a:spcPts val="0"/>
              </a:spcAft>
              <a:buNone/>
            </a:pPr>
            <a:r>
              <a:rPr lang="en" sz="1100">
                <a:solidFill>
                  <a:schemeClr val="dk1"/>
                </a:solidFill>
              </a:rPr>
              <a:t>Generative artificial intelligence (GenAI) tools like Chat GPT, DALL-E, or GitHub CoPilot, that generate output may be used in this course in limited ways with proper documentation, citation, and acknowledgement.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In accordance with our course learning outcomes, you may use the following GenAI tools in the following ways:</a:t>
            </a:r>
            <a:r>
              <a:rPr lang="en" sz="1100">
                <a:solidFill>
                  <a:schemeClr val="dk1"/>
                </a:solidFill>
                <a:highlight>
                  <a:srgbClr val="FFFF00"/>
                </a:highlight>
              </a:rPr>
              <a:t> [list them here]. </a:t>
            </a:r>
            <a:endParaRPr sz="1100">
              <a:solidFill>
                <a:schemeClr val="dk1"/>
              </a:solidFill>
              <a:highlight>
                <a:srgbClr val="FFFF00"/>
              </a:highlight>
            </a:endParaRPr>
          </a:p>
          <a:p>
            <a:pPr indent="0" lvl="0" marL="0" rtl="0" algn="l">
              <a:lnSpc>
                <a:spcPct val="115000"/>
              </a:lnSpc>
              <a:spcBef>
                <a:spcPts val="0"/>
              </a:spcBef>
              <a:spcAft>
                <a:spcPts val="0"/>
              </a:spcAft>
              <a:buNone/>
            </a:pPr>
            <a:r>
              <a:t/>
            </a:r>
            <a:endParaRPr sz="1100">
              <a:solidFill>
                <a:schemeClr val="dk1"/>
              </a:solidFill>
              <a:highlight>
                <a:srgbClr val="FFFF00"/>
              </a:highlight>
            </a:endParaRPr>
          </a:p>
          <a:p>
            <a:pPr indent="0" lvl="0" marL="0" rtl="0" algn="l">
              <a:lnSpc>
                <a:spcPct val="115000"/>
              </a:lnSpc>
              <a:spcBef>
                <a:spcPts val="0"/>
              </a:spcBef>
              <a:spcAft>
                <a:spcPts val="0"/>
              </a:spcAft>
              <a:buNone/>
            </a:pPr>
            <a:r>
              <a:rPr lang="en" sz="1100">
                <a:solidFill>
                  <a:schemeClr val="dk1"/>
                </a:solidFill>
              </a:rPr>
              <a:t>As a way to demonstrate your honest use of these tools and your learning process, you must:</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keep histories of your chats and submit them when requested</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cite the content that came from the GenAI tool using citations methods endorsed by </a:t>
            </a:r>
            <a:r>
              <a:rPr lang="en" sz="1100" u="sng">
                <a:solidFill>
                  <a:srgbClr val="1155CC"/>
                </a:solidFill>
                <a:hlinkClick r:id="rId3">
                  <a:extLst>
                    <a:ext uri="{A12FA001-AC4F-418D-AE19-62706E023703}">
                      <ahyp:hlinkClr val="tx"/>
                    </a:ext>
                  </a:extLst>
                </a:hlinkClick>
              </a:rPr>
              <a:t>the Library </a:t>
            </a:r>
            <a:endParaRPr sz="1100">
              <a:solidFill>
                <a:schemeClr val="dk1"/>
              </a:solidFill>
              <a:highlight>
                <a:srgbClr val="FFFF00"/>
              </a:highlight>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reflect on the process of using the GenAI tool by submitting your responses to these questions:</a:t>
            </a:r>
            <a:endParaRPr sz="1100">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sz="1100">
                <a:solidFill>
                  <a:schemeClr val="dk1"/>
                </a:solidFill>
                <a:highlight>
                  <a:srgbClr val="FFFF00"/>
                </a:highlight>
              </a:rPr>
              <a:t>list your questions</a:t>
            </a:r>
            <a:endParaRPr sz="1100">
              <a:solidFill>
                <a:schemeClr val="dk1"/>
              </a:solidFill>
              <a:highlight>
                <a:srgbClr val="FFFF00"/>
              </a:highlight>
            </a:endParaRPr>
          </a:p>
          <a:p>
            <a:pPr indent="0" lvl="0" marL="0" rtl="0" algn="l">
              <a:lnSpc>
                <a:spcPct val="115000"/>
              </a:lnSpc>
              <a:spcBef>
                <a:spcPts val="0"/>
              </a:spcBef>
              <a:spcAft>
                <a:spcPts val="0"/>
              </a:spcAft>
              <a:buNone/>
            </a:pPr>
            <a:r>
              <a:t/>
            </a:r>
            <a:endParaRPr sz="1100">
              <a:solidFill>
                <a:schemeClr val="dk1"/>
              </a:solidFill>
              <a:highlight>
                <a:srgbClr val="FFFF00"/>
              </a:highlight>
            </a:endParaRPr>
          </a:p>
          <a:p>
            <a:pPr indent="0" lvl="0" marL="0" rtl="0" algn="l">
              <a:lnSpc>
                <a:spcPct val="115000"/>
              </a:lnSpc>
              <a:spcBef>
                <a:spcPts val="0"/>
              </a:spcBef>
              <a:spcAft>
                <a:spcPts val="0"/>
              </a:spcAft>
              <a:buNone/>
            </a:pPr>
            <a:r>
              <a:rPr lang="en" sz="1100">
                <a:solidFill>
                  <a:schemeClr val="dk1"/>
                </a:solidFill>
              </a:rPr>
              <a:t>NOTE: GenAI is known to fabricate sources, facts, and give false information. It also perpetuates bias. You should also be aware that there are copyright and privacy concerns with these tools. You should exercise caution when using large portions of content from AI sources for these reasons. Also, you are accountable for the content and accuracy of all work you submit in this class, including any supported by generative AI. </a:t>
            </a:r>
            <a:endParaRPr sz="1100">
              <a:solidFill>
                <a:schemeClr val="dk1"/>
              </a:solidFill>
            </a:endParaRPr>
          </a:p>
          <a:p>
            <a:pPr indent="0" lvl="0" marL="0" rtl="0" algn="l">
              <a:spcBef>
                <a:spcPts val="1200"/>
              </a:spcBef>
              <a:spcAft>
                <a:spcPts val="0"/>
              </a:spcAft>
              <a:buNone/>
            </a:pPr>
            <a:r>
              <a:rPr lang="en" sz="1100">
                <a:solidFill>
                  <a:schemeClr val="dk1"/>
                </a:solidFill>
                <a:highlight>
                  <a:schemeClr val="lt1"/>
                </a:highlight>
              </a:rPr>
              <a:t>You are encouraged to reach out to me or the TAs for support, or reach out to any of the following UC San Diego academic support centers for academic assistance:</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4">
                  <a:extLst>
                    <a:ext uri="{A12FA001-AC4F-418D-AE19-62706E023703}">
                      <ahyp:hlinkClr val="tx"/>
                    </a:ext>
                  </a:extLst>
                </a:hlinkClick>
              </a:rPr>
              <a:t>Commons’ Academic Achievement Hub</a:t>
            </a:r>
            <a:r>
              <a:rPr lang="en" sz="1100">
                <a:solidFill>
                  <a:schemeClr val="dk1"/>
                </a:solidFill>
                <a:highlight>
                  <a:schemeClr val="lt1"/>
                </a:highlight>
              </a:rPr>
              <a:t> for Learning Strategies, Content Tutoring or Supplemental Instruction</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5">
                  <a:extLst>
                    <a:ext uri="{A12FA001-AC4F-418D-AE19-62706E023703}">
                      <ahyp:hlinkClr val="tx"/>
                    </a:ext>
                  </a:extLst>
                </a:hlinkClick>
              </a:rPr>
              <a:t>Commons’ Writing Hub</a:t>
            </a:r>
            <a:r>
              <a:rPr lang="en" sz="1100">
                <a:solidFill>
                  <a:schemeClr val="dk1"/>
                </a:solidFill>
                <a:highlight>
                  <a:schemeClr val="lt1"/>
                </a:highlight>
              </a:rPr>
              <a:t> for help with writing or other types of communication (e.g., presentations)</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6">
                  <a:extLst>
                    <a:ext uri="{A12FA001-AC4F-418D-AE19-62706E023703}">
                      <ahyp:hlinkClr val="tx"/>
                    </a:ext>
                  </a:extLst>
                </a:hlinkClick>
              </a:rPr>
              <a:t>Library</a:t>
            </a:r>
            <a:r>
              <a:rPr lang="en" sz="1100">
                <a:solidFill>
                  <a:schemeClr val="dk1"/>
                </a:solidFill>
                <a:highlight>
                  <a:schemeClr val="lt1"/>
                </a:highlight>
              </a:rPr>
              <a:t> for research-based assignments</a:t>
            </a:r>
            <a:endParaRPr sz="1100">
              <a:solidFill>
                <a:schemeClr val="dk1"/>
              </a:solidFill>
              <a:highlight>
                <a:srgbClr val="FFFFFF"/>
              </a:highlight>
            </a:endParaRPr>
          </a:p>
        </p:txBody>
      </p:sp>
      <p:sp>
        <p:nvSpPr>
          <p:cNvPr id="1385" name="Google Shape;1385;p162">
            <a:hlinkClick action="ppaction://hlinksldjump" r:id="rId7"/>
          </p:cNvPr>
          <p:cNvSpPr txBox="1"/>
          <p:nvPr/>
        </p:nvSpPr>
        <p:spPr>
          <a:xfrm>
            <a:off x="2514000" y="6317800"/>
            <a:ext cx="6318300" cy="400200"/>
          </a:xfrm>
          <a:prstGeom prst="rect">
            <a:avLst/>
          </a:prstGeom>
          <a:solidFill>
            <a:srgbClr val="D73F0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Click here to skip past Allowed Use Policies to Practical Ideas</a:t>
            </a:r>
            <a:endParaRPr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0" y="8498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B</a:t>
            </a:r>
            <a:r>
              <a:rPr b="1" lang="en" u="sng"/>
              <a:t>ing Chat</a:t>
            </a:r>
            <a:endParaRPr b="1" u="sng"/>
          </a:p>
        </p:txBody>
      </p:sp>
      <p:pic>
        <p:nvPicPr>
          <p:cNvPr id="209" name="Google Shape;209;p28"/>
          <p:cNvPicPr preferRelativeResize="0"/>
          <p:nvPr/>
        </p:nvPicPr>
        <p:blipFill>
          <a:blip r:embed="rId3">
            <a:alphaModFix/>
          </a:blip>
          <a:stretch>
            <a:fillRect/>
          </a:stretch>
        </p:blipFill>
        <p:spPr>
          <a:xfrm>
            <a:off x="1341175" y="569550"/>
            <a:ext cx="7906350" cy="6394851"/>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16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Crafting Y</a:t>
            </a:r>
            <a:r>
              <a:rPr lang="en"/>
              <a:t>our Allowed Policy</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64"/>
          <p:cNvSpPr txBox="1"/>
          <p:nvPr>
            <p:ph type="title"/>
          </p:nvPr>
        </p:nvSpPr>
        <p:spPr>
          <a:xfrm>
            <a:off x="311700" y="3024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Crafting Your Allowed Use Policy</a:t>
            </a:r>
            <a:endParaRPr/>
          </a:p>
        </p:txBody>
      </p:sp>
      <p:sp>
        <p:nvSpPr>
          <p:cNvPr id="1396" name="Google Shape;1396;p164"/>
          <p:cNvSpPr txBox="1"/>
          <p:nvPr>
            <p:ph idx="1" type="body"/>
          </p:nvPr>
        </p:nvSpPr>
        <p:spPr>
          <a:xfrm>
            <a:off x="311700" y="831725"/>
            <a:ext cx="8520600" cy="5537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You have </a:t>
            </a:r>
            <a:r>
              <a:rPr lang="en">
                <a:solidFill>
                  <a:schemeClr val="dk1"/>
                </a:solidFill>
              </a:rPr>
              <a:t>designed or secured your assessments so that any GenAI use will either not undermine learning outcomes or will actually enhance their achievement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Explain how and why students are allowed to use GenAI tools</a:t>
            </a:r>
            <a:endParaRPr>
              <a:solidFill>
                <a:schemeClr val="dk1"/>
              </a:solidFill>
            </a:endParaRPr>
          </a:p>
          <a:p>
            <a:pPr indent="-317500" lvl="1" marL="914400" rtl="0" algn="l">
              <a:spcBef>
                <a:spcPts val="0"/>
              </a:spcBef>
              <a:spcAft>
                <a:spcPts val="0"/>
              </a:spcAft>
              <a:buClr>
                <a:schemeClr val="dk1"/>
              </a:buClr>
              <a:buSzPts val="1400"/>
              <a:buChar char="○"/>
            </a:pPr>
            <a:r>
              <a:rPr lang="en"/>
              <a:t>Make sure to tie back to learning outcomes for the course, but also each particular assessment</a:t>
            </a:r>
            <a:endParaRPr/>
          </a:p>
          <a:p>
            <a:pPr indent="-342900" lvl="0" marL="457200" rtl="0" algn="l">
              <a:spcBef>
                <a:spcPts val="0"/>
              </a:spcBef>
              <a:spcAft>
                <a:spcPts val="0"/>
              </a:spcAft>
              <a:buSzPts val="1800"/>
              <a:buChar char="●"/>
            </a:pPr>
            <a:r>
              <a:rPr lang="en"/>
              <a:t>Create at least one activity </a:t>
            </a:r>
            <a:r>
              <a:rPr lang="en">
                <a:solidFill>
                  <a:schemeClr val="dk1"/>
                </a:solidFill>
              </a:rPr>
              <a:t>that prepares students to use the tools properly and critically</a:t>
            </a:r>
            <a:endParaRPr>
              <a:solidFill>
                <a:schemeClr val="dk1"/>
              </a:solidFill>
            </a:endParaRPr>
          </a:p>
          <a:p>
            <a:pPr indent="-342900" lvl="0" marL="457200" rtl="0" algn="l">
              <a:spcBef>
                <a:spcPts val="0"/>
              </a:spcBef>
              <a:spcAft>
                <a:spcPts val="0"/>
              </a:spcAft>
              <a:buSzPts val="1800"/>
              <a:buChar char="●"/>
            </a:pPr>
            <a:r>
              <a:rPr lang="en"/>
              <a:t>Ensure students know that they are responsible for what they submit, whether content was generated by GenAI or not</a:t>
            </a:r>
            <a:endParaRPr/>
          </a:p>
          <a:p>
            <a:pPr indent="-317500" lvl="1" marL="914400" rtl="0" algn="l">
              <a:spcBef>
                <a:spcPts val="0"/>
              </a:spcBef>
              <a:spcAft>
                <a:spcPts val="0"/>
              </a:spcAft>
              <a:buSzPts val="1400"/>
              <a:buChar char="○"/>
            </a:pPr>
            <a:r>
              <a:rPr lang="en"/>
              <a:t>So any inaccuracies, biases, mis/disinformation are the responsibility of the human author</a:t>
            </a:r>
            <a:endParaRPr/>
          </a:p>
          <a:p>
            <a:pPr indent="-342900" lvl="0" marL="457200" rtl="0" algn="l">
              <a:spcBef>
                <a:spcPts val="0"/>
              </a:spcBef>
              <a:spcAft>
                <a:spcPts val="0"/>
              </a:spcAft>
              <a:buSzPts val="1800"/>
              <a:buChar char="●"/>
            </a:pPr>
            <a:r>
              <a:rPr lang="en"/>
              <a:t>To enhance critical thinking and AI literacy, require students to keep records of their chat history, version changes, etc, and acknowledge their use</a:t>
            </a:r>
            <a:endParaRPr/>
          </a:p>
          <a:p>
            <a:pPr indent="-317500" lvl="1" marL="914400" rtl="0" algn="l">
              <a:spcBef>
                <a:spcPts val="0"/>
              </a:spcBef>
              <a:spcAft>
                <a:spcPts val="0"/>
              </a:spcAft>
              <a:buSzPts val="1400"/>
              <a:buChar char="○"/>
            </a:pPr>
            <a:r>
              <a:rPr lang="en"/>
              <a:t>What tool was used</a:t>
            </a:r>
            <a:endParaRPr/>
          </a:p>
          <a:p>
            <a:pPr indent="-317500" lvl="1" marL="914400" rtl="0" algn="l">
              <a:spcBef>
                <a:spcPts val="0"/>
              </a:spcBef>
              <a:spcAft>
                <a:spcPts val="0"/>
              </a:spcAft>
              <a:buSzPts val="1400"/>
              <a:buChar char="○"/>
            </a:pPr>
            <a:r>
              <a:rPr lang="en"/>
              <a:t>How was it used</a:t>
            </a:r>
            <a:endParaRPr/>
          </a:p>
          <a:p>
            <a:pPr indent="-317500" lvl="1" marL="914400" rtl="0" algn="l">
              <a:spcBef>
                <a:spcPts val="0"/>
              </a:spcBef>
              <a:spcAft>
                <a:spcPts val="0"/>
              </a:spcAft>
              <a:buSzPts val="1400"/>
              <a:buChar char="○"/>
            </a:pPr>
            <a:r>
              <a:rPr lang="en"/>
              <a:t>How did it help them learn</a:t>
            </a:r>
            <a:endParaRPr/>
          </a:p>
          <a:p>
            <a:pPr indent="-317500" lvl="1" marL="914400" rtl="0" algn="l">
              <a:spcBef>
                <a:spcPts val="0"/>
              </a:spcBef>
              <a:spcAft>
                <a:spcPts val="0"/>
              </a:spcAft>
              <a:buSzPts val="1400"/>
              <a:buChar char="○"/>
            </a:pPr>
            <a:r>
              <a:rPr lang="en"/>
              <a:t>How did it hinder their learning</a:t>
            </a:r>
            <a:endParaRPr/>
          </a:p>
          <a:p>
            <a:pPr indent="-317500" lvl="1" marL="914400" rtl="0" algn="l">
              <a:spcBef>
                <a:spcPts val="0"/>
              </a:spcBef>
              <a:spcAft>
                <a:spcPts val="0"/>
              </a:spcAft>
              <a:buSzPts val="1400"/>
              <a:buChar char="○"/>
            </a:pPr>
            <a:r>
              <a:rPr lang="en"/>
              <a:t>How would they use it differently next time</a:t>
            </a:r>
            <a:endParaRPr/>
          </a:p>
          <a:p>
            <a:pPr indent="-342900" lvl="0" marL="457200" rtl="0" algn="l">
              <a:spcBef>
                <a:spcPts val="0"/>
              </a:spcBef>
              <a:spcAft>
                <a:spcPts val="0"/>
              </a:spcAft>
              <a:buSzPts val="1800"/>
              <a:buChar char="●"/>
            </a:pPr>
            <a:r>
              <a:rPr lang="en">
                <a:solidFill>
                  <a:schemeClr val="dk1"/>
                </a:solidFill>
              </a:rPr>
              <a:t>Include this statement: “For more guidance on using GenAI, </a:t>
            </a:r>
            <a:r>
              <a:rPr lang="en" u="sng">
                <a:solidFill>
                  <a:srgbClr val="1155CC"/>
                </a:solidFill>
                <a:hlinkClick r:id="rId3">
                  <a:extLst>
                    <a:ext uri="{A12FA001-AC4F-418D-AE19-62706E023703}">
                      <ahyp:hlinkClr val="tx"/>
                    </a:ext>
                  </a:extLst>
                </a:hlinkClick>
              </a:rPr>
              <a:t>check out this Guide from our Library</a:t>
            </a:r>
            <a:r>
              <a:rPr lang="en"/>
              <a:t>”</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65"/>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Allowed Use Policy Caveats</a:t>
            </a:r>
            <a:endParaRPr/>
          </a:p>
        </p:txBody>
      </p:sp>
      <p:sp>
        <p:nvSpPr>
          <p:cNvPr id="1402" name="Google Shape;1402;p165"/>
          <p:cNvSpPr txBox="1"/>
          <p:nvPr>
            <p:ph idx="1" type="body"/>
          </p:nvPr>
        </p:nvSpPr>
        <p:spPr>
          <a:xfrm>
            <a:off x="461025" y="1473448"/>
            <a:ext cx="8520600" cy="432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There are </a:t>
            </a:r>
            <a:r>
              <a:rPr lang="en" u="sng">
                <a:solidFill>
                  <a:schemeClr val="hlink"/>
                </a:solidFill>
                <a:hlinkClick r:id="rId3"/>
              </a:rPr>
              <a:t>many ethical Concerns with GenAI</a:t>
            </a:r>
            <a:endParaRPr/>
          </a:p>
          <a:p>
            <a:pPr indent="-342900" lvl="1" marL="914400" rtl="0" algn="l">
              <a:spcBef>
                <a:spcPts val="0"/>
              </a:spcBef>
              <a:spcAft>
                <a:spcPts val="0"/>
              </a:spcAft>
              <a:buSzPts val="1800"/>
              <a:buChar char="○"/>
            </a:pPr>
            <a:r>
              <a:rPr lang="en" sz="1800" u="sng">
                <a:solidFill>
                  <a:schemeClr val="hlink"/>
                </a:solidFill>
                <a:hlinkClick r:id="rId4"/>
              </a:rPr>
              <a:t>Privacy </a:t>
            </a:r>
            <a:endParaRPr sz="1800"/>
          </a:p>
          <a:p>
            <a:pPr indent="-342900" lvl="1" marL="914400" rtl="0" algn="l">
              <a:spcBef>
                <a:spcPts val="0"/>
              </a:spcBef>
              <a:spcAft>
                <a:spcPts val="0"/>
              </a:spcAft>
              <a:buSzPts val="1800"/>
              <a:buChar char="○"/>
            </a:pPr>
            <a:r>
              <a:rPr lang="en" sz="1800" u="sng">
                <a:solidFill>
                  <a:schemeClr val="hlink"/>
                </a:solidFill>
                <a:hlinkClick r:id="rId5"/>
              </a:rPr>
              <a:t>Data security</a:t>
            </a:r>
            <a:endParaRPr sz="1800"/>
          </a:p>
          <a:p>
            <a:pPr indent="-307975" lvl="2" marL="1371600" rtl="0" algn="l">
              <a:spcBef>
                <a:spcPts val="0"/>
              </a:spcBef>
              <a:spcAft>
                <a:spcPts val="0"/>
              </a:spcAft>
              <a:buSzPts val="1250"/>
              <a:buChar char="■"/>
            </a:pPr>
            <a:r>
              <a:rPr b="1" lang="en" sz="1250" u="sng">
                <a:solidFill>
                  <a:schemeClr val="accent5"/>
                </a:solidFill>
                <a:hlinkClick r:id="rId6">
                  <a:extLst>
                    <a:ext uri="{A12FA001-AC4F-418D-AE19-62706E023703}">
                      <ahyp:hlinkClr val="tx"/>
                    </a:ext>
                  </a:extLst>
                </a:hlinkClick>
              </a:rPr>
              <a:t>FTC investigates OpenAI over data leak and ChatGPT’s inaccuracy</a:t>
            </a:r>
            <a:endParaRPr sz="1250"/>
          </a:p>
          <a:p>
            <a:pPr indent="-342900" lvl="1" marL="914400" rtl="0" algn="l">
              <a:spcBef>
                <a:spcPts val="0"/>
              </a:spcBef>
              <a:spcAft>
                <a:spcPts val="0"/>
              </a:spcAft>
              <a:buSzPts val="1800"/>
              <a:buChar char="○"/>
            </a:pPr>
            <a:r>
              <a:rPr lang="en" sz="1800"/>
              <a:t>Equity issues</a:t>
            </a:r>
            <a:endParaRPr sz="1800"/>
          </a:p>
          <a:p>
            <a:pPr indent="-317500" lvl="2" marL="1371600" rtl="0" algn="l">
              <a:spcBef>
                <a:spcPts val="0"/>
              </a:spcBef>
              <a:spcAft>
                <a:spcPts val="0"/>
              </a:spcAft>
              <a:buSzPts val="1400"/>
              <a:buChar char="■"/>
            </a:pPr>
            <a:r>
              <a:rPr lang="en"/>
              <a:t>Paid GPT4 is better than GPT3.5 (free), so will less affluent students be at a disadvantage in your class?</a:t>
            </a:r>
            <a:endParaRPr/>
          </a:p>
          <a:p>
            <a:pPr indent="-342900" lvl="1" marL="914400" rtl="0" algn="l">
              <a:spcBef>
                <a:spcPts val="0"/>
              </a:spcBef>
              <a:spcAft>
                <a:spcPts val="0"/>
              </a:spcAft>
              <a:buSzPts val="1800"/>
              <a:buChar char="○"/>
            </a:pPr>
            <a:r>
              <a:rPr lang="en" sz="1800" u="sng">
                <a:solidFill>
                  <a:schemeClr val="hlink"/>
                </a:solidFill>
                <a:hlinkClick r:id="rId7"/>
              </a:rPr>
              <a:t>Baked in biases</a:t>
            </a:r>
            <a:endParaRPr sz="1800"/>
          </a:p>
          <a:p>
            <a:pPr indent="-342900" lvl="1" marL="914400" rtl="0" algn="l">
              <a:spcBef>
                <a:spcPts val="0"/>
              </a:spcBef>
              <a:spcAft>
                <a:spcPts val="0"/>
              </a:spcAft>
              <a:buSzPts val="1800"/>
              <a:buChar char="○"/>
            </a:pPr>
            <a:r>
              <a:rPr lang="en" sz="1800"/>
              <a:t>Inaccurate information</a:t>
            </a:r>
            <a:endParaRPr/>
          </a:p>
          <a:p>
            <a:pPr indent="-342900" lvl="0" marL="457200" rtl="0" algn="l">
              <a:spcBef>
                <a:spcPts val="0"/>
              </a:spcBef>
              <a:spcAft>
                <a:spcPts val="0"/>
              </a:spcAft>
              <a:buSzPts val="1800"/>
              <a:buChar char="●"/>
            </a:pPr>
            <a:r>
              <a:rPr lang="en"/>
              <a:t>Because of these </a:t>
            </a:r>
            <a:r>
              <a:rPr lang="en"/>
              <a:t>concerns</a:t>
            </a:r>
            <a:r>
              <a:rPr lang="en"/>
              <a:t>, instructors s</a:t>
            </a:r>
            <a:r>
              <a:rPr lang="en"/>
              <a:t>houldn’t require its use but rather provide alternative options</a:t>
            </a:r>
            <a:endParaRPr/>
          </a:p>
          <a:p>
            <a:pPr indent="-342900" lvl="0" marL="457200" rtl="0" algn="l">
              <a:spcBef>
                <a:spcPts val="0"/>
              </a:spcBef>
              <a:spcAft>
                <a:spcPts val="0"/>
              </a:spcAft>
              <a:buSzPts val="1800"/>
              <a:buChar char="●"/>
            </a:pPr>
            <a:r>
              <a:rPr lang="en"/>
              <a:t>You should teach students how to use GenAI tools effectively (next slide)</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66"/>
          <p:cNvSpPr txBox="1"/>
          <p:nvPr>
            <p:ph type="title"/>
          </p:nvPr>
        </p:nvSpPr>
        <p:spPr>
          <a:xfrm>
            <a:off x="320250" y="203175"/>
            <a:ext cx="85035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T</a:t>
            </a:r>
            <a:r>
              <a:rPr lang="en" sz="2220"/>
              <a:t>each students how to use the machines effectively</a:t>
            </a:r>
            <a:endParaRPr sz="2220"/>
          </a:p>
        </p:txBody>
      </p:sp>
      <p:pic>
        <p:nvPicPr>
          <p:cNvPr id="1408" name="Google Shape;1408;p166">
            <a:hlinkClick r:id="rId3"/>
          </p:cNvPr>
          <p:cNvPicPr preferRelativeResize="0"/>
          <p:nvPr/>
        </p:nvPicPr>
        <p:blipFill>
          <a:blip r:embed="rId4">
            <a:alphaModFix/>
          </a:blip>
          <a:stretch>
            <a:fillRect/>
          </a:stretch>
        </p:blipFill>
        <p:spPr>
          <a:xfrm>
            <a:off x="233825" y="1198275"/>
            <a:ext cx="4507174" cy="4368600"/>
          </a:xfrm>
          <a:prstGeom prst="rect">
            <a:avLst/>
          </a:prstGeom>
          <a:noFill/>
          <a:ln>
            <a:noFill/>
          </a:ln>
        </p:spPr>
      </p:pic>
      <p:sp>
        <p:nvSpPr>
          <p:cNvPr id="1409" name="Google Shape;1409;p166"/>
          <p:cNvSpPr txBox="1"/>
          <p:nvPr/>
        </p:nvSpPr>
        <p:spPr>
          <a:xfrm>
            <a:off x="436075" y="5627050"/>
            <a:ext cx="373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From Tom Barrett (image linked to source)</a:t>
            </a:r>
            <a:endParaRPr/>
          </a:p>
        </p:txBody>
      </p:sp>
      <p:sp>
        <p:nvSpPr>
          <p:cNvPr id="1410" name="Google Shape;1410;p166"/>
          <p:cNvSpPr txBox="1"/>
          <p:nvPr/>
        </p:nvSpPr>
        <p:spPr>
          <a:xfrm>
            <a:off x="1448513" y="817800"/>
            <a:ext cx="2077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B050"/>
                </a:solidFill>
              </a:rPr>
              <a:t>Teach Prompting</a:t>
            </a:r>
            <a:endParaRPr sz="1800">
              <a:solidFill>
                <a:srgbClr val="00B050"/>
              </a:solidFill>
            </a:endParaRPr>
          </a:p>
        </p:txBody>
      </p:sp>
      <p:sp>
        <p:nvSpPr>
          <p:cNvPr id="1411" name="Google Shape;1411;p166"/>
          <p:cNvSpPr txBox="1"/>
          <p:nvPr/>
        </p:nvSpPr>
        <p:spPr>
          <a:xfrm>
            <a:off x="5537025" y="966675"/>
            <a:ext cx="274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B050"/>
                </a:solidFill>
              </a:rPr>
              <a:t>Teach Critical Thinking</a:t>
            </a:r>
            <a:endParaRPr sz="1800">
              <a:solidFill>
                <a:srgbClr val="00B050"/>
              </a:solidFill>
            </a:endParaRPr>
          </a:p>
        </p:txBody>
      </p:sp>
      <p:pic>
        <p:nvPicPr>
          <p:cNvPr id="1412" name="Google Shape;1412;p166">
            <a:hlinkClick r:id="rId5"/>
          </p:cNvPr>
          <p:cNvPicPr preferRelativeResize="0"/>
          <p:nvPr/>
        </p:nvPicPr>
        <p:blipFill>
          <a:blip r:embed="rId6">
            <a:alphaModFix/>
          </a:blip>
          <a:stretch>
            <a:fillRect/>
          </a:stretch>
        </p:blipFill>
        <p:spPr>
          <a:xfrm>
            <a:off x="5253600" y="1418325"/>
            <a:ext cx="3738001" cy="3773589"/>
          </a:xfrm>
          <a:prstGeom prst="rect">
            <a:avLst/>
          </a:prstGeom>
          <a:noFill/>
          <a:ln>
            <a:noFill/>
          </a:ln>
        </p:spPr>
      </p:pic>
      <p:sp>
        <p:nvSpPr>
          <p:cNvPr id="1413" name="Google Shape;1413;p166"/>
          <p:cNvSpPr txBox="1"/>
          <p:nvPr/>
        </p:nvSpPr>
        <p:spPr>
          <a:xfrm>
            <a:off x="5253600" y="5191925"/>
            <a:ext cx="373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From ChatGPT in Higher Education book</a:t>
            </a:r>
            <a:endParaRPr/>
          </a:p>
          <a:p>
            <a:pPr indent="0" lvl="0" marL="0" rtl="0" algn="l">
              <a:spcBef>
                <a:spcPts val="0"/>
              </a:spcBef>
              <a:spcAft>
                <a:spcPts val="0"/>
              </a:spcAft>
              <a:buNone/>
            </a:pPr>
            <a:r>
              <a:rPr lang="en"/>
              <a:t>(image linked to source)</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67"/>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Allowed Use Statements</a:t>
            </a:r>
            <a:endParaRPr/>
          </a:p>
        </p:txBody>
      </p:sp>
      <p:sp>
        <p:nvSpPr>
          <p:cNvPr id="1419" name="Google Shape;1419;p167"/>
          <p:cNvSpPr txBox="1"/>
          <p:nvPr>
            <p:ph idx="1" type="body"/>
          </p:nvPr>
        </p:nvSpPr>
        <p:spPr>
          <a:xfrm>
            <a:off x="366025" y="1605474"/>
            <a:ext cx="8520600" cy="487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250" u="sng">
                <a:solidFill>
                  <a:schemeClr val="dk1"/>
                </a:solidFill>
              </a:rPr>
              <a:t>Example #1 (from </a:t>
            </a:r>
            <a:r>
              <a:rPr b="1" lang="en" sz="1250" u="sng">
                <a:solidFill>
                  <a:schemeClr val="hlink"/>
                </a:solidFill>
                <a:hlinkClick r:id="rId3"/>
              </a:rPr>
              <a:t>Wharton School, Ethan Mollick</a:t>
            </a:r>
            <a:r>
              <a:rPr b="1" lang="en" sz="1250" u="sng">
                <a:solidFill>
                  <a:schemeClr val="dk1"/>
                </a:solidFill>
              </a:rPr>
              <a:t>)</a:t>
            </a:r>
            <a:endParaRPr sz="1250">
              <a:solidFill>
                <a:schemeClr val="dk1"/>
              </a:solidFill>
              <a:latin typeface="Times New Roman"/>
              <a:ea typeface="Times New Roman"/>
              <a:cs typeface="Times New Roman"/>
              <a:sym typeface="Times New Roman"/>
            </a:endParaRPr>
          </a:p>
          <a:p>
            <a:pPr indent="0" lvl="0" marL="0" rtl="0" algn="l">
              <a:spcBef>
                <a:spcPts val="1100"/>
              </a:spcBef>
              <a:spcAft>
                <a:spcPts val="0"/>
              </a:spcAft>
              <a:buNone/>
            </a:pPr>
            <a:r>
              <a:rPr lang="en" sz="1100">
                <a:solidFill>
                  <a:schemeClr val="dk1"/>
                </a:solidFill>
              </a:rPr>
              <a:t>I expect you to use AI (e.g., ChatGPT and image generation tools) in this class. In fact, some assignments will require it. Learning to use AI is an emerging skill and I provide </a:t>
            </a:r>
            <a:r>
              <a:rPr lang="en" sz="1100">
                <a:solidFill>
                  <a:srgbClr val="0144A0"/>
                </a:solidFill>
                <a:uFill>
                  <a:noFill/>
                </a:uFill>
                <a:hlinkClick r:id="rId4">
                  <a:extLst>
                    <a:ext uri="{A12FA001-AC4F-418D-AE19-62706E023703}">
                      <ahyp:hlinkClr val="tx"/>
                    </a:ext>
                  </a:extLst>
                </a:hlinkClick>
              </a:rPr>
              <a:t>tutorials</a:t>
            </a:r>
            <a:r>
              <a:rPr lang="en" sz="1100">
                <a:solidFill>
                  <a:schemeClr val="dk1"/>
                </a:solidFill>
              </a:rPr>
              <a:t> on how to use them. I am happy to meet and help you with these tools during office hours or after class.</a:t>
            </a:r>
            <a:endParaRPr sz="1100">
              <a:solidFill>
                <a:schemeClr val="dk1"/>
              </a:solidFill>
            </a:endParaRPr>
          </a:p>
          <a:p>
            <a:pPr indent="0" lvl="0" marL="0" rtl="0" algn="l">
              <a:spcBef>
                <a:spcPts val="1200"/>
              </a:spcBef>
              <a:spcAft>
                <a:spcPts val="0"/>
              </a:spcAft>
              <a:buNone/>
            </a:pPr>
            <a:r>
              <a:rPr lang="en" sz="1100">
                <a:solidFill>
                  <a:schemeClr val="dk1"/>
                </a:solidFill>
              </a:rPr>
              <a:t>Be aware of the limits of ChatGPT, such as the following:</a:t>
            </a:r>
            <a:endParaRPr sz="1100">
              <a:solidFill>
                <a:schemeClr val="dk1"/>
              </a:solidFill>
            </a:endParaRPr>
          </a:p>
          <a:p>
            <a:pPr indent="-298450" lvl="0" marL="762000" rtl="0" algn="l">
              <a:spcBef>
                <a:spcPts val="1800"/>
              </a:spcBef>
              <a:spcAft>
                <a:spcPts val="0"/>
              </a:spcAft>
              <a:buClr>
                <a:schemeClr val="dk1"/>
              </a:buClr>
              <a:buSzPts val="1100"/>
              <a:buFont typeface="Arial"/>
              <a:buChar char="■"/>
            </a:pPr>
            <a:r>
              <a:rPr lang="en" sz="1100">
                <a:solidFill>
                  <a:schemeClr val="dk1"/>
                </a:solidFill>
              </a:rPr>
              <a:t>If you provide minimum-effort prompts, you will get low-quality results. You will need to refine your prompts in order to get good outcomes. This will take work.</a:t>
            </a:r>
            <a:endParaRPr sz="1100">
              <a:solidFill>
                <a:schemeClr val="dk1"/>
              </a:solidFill>
            </a:endParaRPr>
          </a:p>
          <a:p>
            <a:pPr indent="-298450" lvl="0" marL="762000" rtl="0" algn="l">
              <a:spcBef>
                <a:spcPts val="0"/>
              </a:spcBef>
              <a:spcAft>
                <a:spcPts val="0"/>
              </a:spcAft>
              <a:buClr>
                <a:schemeClr val="dk1"/>
              </a:buClr>
              <a:buSzPts val="1100"/>
              <a:buFont typeface="Arial"/>
              <a:buChar char="■"/>
            </a:pPr>
            <a:r>
              <a:rPr lang="en" sz="1100">
                <a:solidFill>
                  <a:schemeClr val="dk1"/>
                </a:solidFill>
              </a:rPr>
              <a:t>Don’t trust anything it says. If it gives you a number or fact, assume it is wrong unless you either know the answer or can check with another source. You will be responsible for any errors or omissions provided by the tool. It works best for topics you understand.</a:t>
            </a:r>
            <a:endParaRPr sz="1100">
              <a:solidFill>
                <a:schemeClr val="dk1"/>
              </a:solidFill>
            </a:endParaRPr>
          </a:p>
          <a:p>
            <a:pPr indent="-298450" lvl="0" marL="762000" rtl="0" algn="l">
              <a:spcBef>
                <a:spcPts val="0"/>
              </a:spcBef>
              <a:spcAft>
                <a:spcPts val="0"/>
              </a:spcAft>
              <a:buClr>
                <a:schemeClr val="dk1"/>
              </a:buClr>
              <a:buSzPts val="1100"/>
              <a:buFont typeface="Arial"/>
              <a:buChar char="■"/>
            </a:pPr>
            <a:r>
              <a:rPr lang="en" sz="1100">
                <a:solidFill>
                  <a:schemeClr val="dk1"/>
                </a:solidFill>
              </a:rPr>
              <a:t>AI is a tool, but one that you need to acknowledge using. Please include a paragraph at the end of any assignment that uses AI explaining what you used the AI for and what prompts you used to get the results. Failure to do so is in violation of academic honesty policies.</a:t>
            </a:r>
            <a:endParaRPr sz="1100">
              <a:solidFill>
                <a:schemeClr val="dk1"/>
              </a:solidFill>
            </a:endParaRPr>
          </a:p>
          <a:p>
            <a:pPr indent="-298450" lvl="0" marL="762000" rtl="0" algn="l">
              <a:spcBef>
                <a:spcPts val="0"/>
              </a:spcBef>
              <a:spcAft>
                <a:spcPts val="0"/>
              </a:spcAft>
              <a:buClr>
                <a:schemeClr val="dk1"/>
              </a:buClr>
              <a:buSzPts val="1100"/>
              <a:buFont typeface="Arial"/>
              <a:buChar char="■"/>
            </a:pPr>
            <a:r>
              <a:rPr lang="en" sz="1100">
                <a:solidFill>
                  <a:schemeClr val="dk1"/>
                </a:solidFill>
              </a:rPr>
              <a:t>Be thoughtful about when this tool is useful. Don’t use it if it isn’t appropriate for the case or circumstance.</a:t>
            </a:r>
            <a:endParaRPr sz="1100">
              <a:solidFill>
                <a:schemeClr val="dk1"/>
              </a:solidFill>
            </a:endParaRPr>
          </a:p>
          <a:p>
            <a:pPr indent="0" lvl="0" marL="0" rtl="0" algn="l">
              <a:spcBef>
                <a:spcPts val="1200"/>
              </a:spcBef>
              <a:spcAft>
                <a:spcPts val="0"/>
              </a:spcAft>
              <a:buNone/>
            </a:pPr>
            <a:r>
              <a:t/>
            </a:r>
            <a:endParaRPr sz="135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35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68"/>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Allowed Use Statements</a:t>
            </a:r>
            <a:endParaRPr/>
          </a:p>
        </p:txBody>
      </p:sp>
      <p:sp>
        <p:nvSpPr>
          <p:cNvPr id="1425" name="Google Shape;1425;p168"/>
          <p:cNvSpPr txBox="1"/>
          <p:nvPr>
            <p:ph idx="1" type="body"/>
          </p:nvPr>
        </p:nvSpPr>
        <p:spPr>
          <a:xfrm>
            <a:off x="366025" y="1605474"/>
            <a:ext cx="8520600" cy="487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50" u="sng">
                <a:solidFill>
                  <a:schemeClr val="dk1"/>
                </a:solidFill>
              </a:rPr>
              <a:t>Example #2 (from State University of New York, Oswe</a:t>
            </a:r>
            <a:r>
              <a:rPr b="1" lang="en" sz="1250" u="sng">
                <a:solidFill>
                  <a:schemeClr val="dk1"/>
                </a:solidFill>
              </a:rPr>
              <a:t>go, </a:t>
            </a:r>
            <a:r>
              <a:rPr lang="en" sz="1250" u="sng">
                <a:solidFill>
                  <a:schemeClr val="dk1"/>
                </a:solidFill>
                <a:hlinkClick r:id="rId3">
                  <a:extLst>
                    <a:ext uri="{A12FA001-AC4F-418D-AE19-62706E023703}">
                      <ahyp:hlinkClr val="tx"/>
                    </a:ext>
                  </a:extLst>
                </a:hlinkClick>
              </a:rPr>
              <a:t>Mohammad Tajvarpour</a:t>
            </a:r>
            <a:r>
              <a:rPr b="1" lang="en" sz="1250" u="sng">
                <a:solidFill>
                  <a:schemeClr val="dk1"/>
                </a:solidFill>
              </a:rPr>
              <a:t>)</a:t>
            </a:r>
            <a:r>
              <a:rPr b="1" lang="en" sz="1250" u="sng">
                <a:solidFill>
                  <a:schemeClr val="dk1"/>
                </a:solidFill>
              </a:rPr>
              <a:t> </a:t>
            </a:r>
            <a:endParaRPr sz="1250" u="sng">
              <a:solidFill>
                <a:schemeClr val="dk1"/>
              </a:solidFill>
            </a:endParaRPr>
          </a:p>
          <a:p>
            <a:pPr indent="0" lvl="0" marL="0" rtl="0" algn="l">
              <a:lnSpc>
                <a:spcPct val="100000"/>
              </a:lnSpc>
              <a:spcBef>
                <a:spcPts val="1100"/>
              </a:spcBef>
              <a:spcAft>
                <a:spcPts val="0"/>
              </a:spcAft>
              <a:buNone/>
            </a:pPr>
            <a:r>
              <a:rPr lang="en" sz="1100">
                <a:solidFill>
                  <a:schemeClr val="dk1"/>
                </a:solidFill>
              </a:rPr>
              <a:t>This course encourages and embraces the ethical use of Artificial Intelligence (AI). Throughout the course, it is essential to utilize generative AI systems, including but not limited to Text to Text, Text to Image, Text to Audio, and Image to Video, in a manner that upholds integrity.</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 sz="1100">
                <a:solidFill>
                  <a:schemeClr val="dk1"/>
                </a:solidFill>
              </a:rPr>
              <a:t>As a student in this course, you are expected to actively incorporate AI tools while upholding integrity. You hold the responsibility to assess the integrity and impartiality of your submissions, ensuring they remain unbiased. It is important to recognize that AI has inherent limitations, and human supervision is necessary to verify the quality and appropriateness of the output. Thus, exercising responsible AI usage requires human oversight and verification.</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 sz="1100">
                <a:solidFill>
                  <a:schemeClr val="dk1"/>
                </a:solidFill>
              </a:rPr>
              <a:t>Moreover, you are required to thoroughly read and certify the content of each submission. This entails a careful review to confirm the accuracy and suitability of the AI-generated content before submission.</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 sz="1100">
                <a:solidFill>
                  <a:schemeClr val="dk1"/>
                </a:solidFill>
              </a:rPr>
              <a:t>AI Acknowledgement: To promote transparency, every assignment must include an ""AI Acknowledgement"" section. This section should clearly explain how AI was employed in the preparation and composition of the assignment. This acknowledgement allows us to acknowledge the role of AI in the learning process and understand its impact on the work produced.</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 sz="1100">
                <a:solidFill>
                  <a:schemeClr val="dk1"/>
                </a:solidFill>
              </a:rPr>
              <a:t>By adhering to this AI policy, we aim to cultivate a learning environment where AI tools are utilized responsibly, ensuring the integrity of our work and promoting ethical AI practices throughout the course.</a:t>
            </a:r>
            <a:endParaRPr sz="1100">
              <a:solidFill>
                <a:schemeClr val="dk1"/>
              </a:solidFill>
            </a:endParaRPr>
          </a:p>
          <a:p>
            <a:pPr indent="0" lvl="0" marL="0" rtl="0" algn="l">
              <a:spcBef>
                <a:spcPts val="0"/>
              </a:spcBef>
              <a:spcAft>
                <a:spcPts val="0"/>
              </a:spcAft>
              <a:buNone/>
            </a:pPr>
            <a:r>
              <a:t/>
            </a:r>
            <a:endParaRPr sz="135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35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426" name="Google Shape;1426;p168"/>
          <p:cNvSpPr txBox="1"/>
          <p:nvPr/>
        </p:nvSpPr>
        <p:spPr>
          <a:xfrm>
            <a:off x="311700" y="5288825"/>
            <a:ext cx="891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Sourced from https://docs.google.com/document/d/1RMVwzjc1o0Mi8Blw_-JUTcXv02b2WRH86vw7mi16W3U/edit</a:t>
            </a:r>
            <a:endParaRPr sz="1000"/>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69"/>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Allowed Use Statements</a:t>
            </a:r>
            <a:endParaRPr/>
          </a:p>
        </p:txBody>
      </p:sp>
      <p:sp>
        <p:nvSpPr>
          <p:cNvPr id="1432" name="Google Shape;1432;p169"/>
          <p:cNvSpPr txBox="1"/>
          <p:nvPr>
            <p:ph idx="1" type="body"/>
          </p:nvPr>
        </p:nvSpPr>
        <p:spPr>
          <a:xfrm>
            <a:off x="366025" y="1605474"/>
            <a:ext cx="8520600" cy="487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50" u="sng">
                <a:solidFill>
                  <a:schemeClr val="dk1"/>
                </a:solidFill>
              </a:rPr>
              <a:t>Example #3 (from Boston College Modern, Erin Baumann) </a:t>
            </a:r>
            <a:endParaRPr sz="1250" u="sng">
              <a:solidFill>
                <a:schemeClr val="dk1"/>
              </a:solidFill>
            </a:endParaRPr>
          </a:p>
          <a:p>
            <a:pPr indent="0" lvl="0" marL="0" rtl="0" algn="l">
              <a:lnSpc>
                <a:spcPct val="100000"/>
              </a:lnSpc>
              <a:spcBef>
                <a:spcPts val="1100"/>
              </a:spcBef>
              <a:spcAft>
                <a:spcPts val="0"/>
              </a:spcAft>
              <a:buClr>
                <a:schemeClr val="dk1"/>
              </a:buClr>
              <a:buSzPts val="1100"/>
              <a:buFont typeface="Arial"/>
              <a:buNone/>
            </a:pPr>
            <a:r>
              <a:rPr lang="en" sz="1100">
                <a:solidFill>
                  <a:schemeClr val="dk1"/>
                </a:solidFill>
              </a:rPr>
              <a:t>Understanding how to live and work with digital tools and platforms – from statistical software to data visualization tools to artificial intelligence tools – is an essential skill for all students in this day in age. In this course I encourage you to use all the tools available to you (and that you are familiar enough with to use efficiently and effectively) to aid your learning. This includes artificial intelligence (AI) copywriting and chatbot tools such as ChatGPT, Humata.ai, DALL-E 2, and others. However, as with any other resource you use to aid your work in this course, you must acknowledge any and all AI tools that you use in the development of your work. You must also substantially revise any writing or work produced by an AI tool before submitting it for credit in this course.</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If you use an AI tool at any point in the development and/or creation of your work for this course – including discussion board posts, exams, and projects – you must include appropriate citations and the acknowledgment below in your Reference list:</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Name of publisher/tool producer. (year). Name of AI tool (version date) [Large language model].</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You must also include a full transcript of the writing or work produced by the AI tool in an appendix to your work.</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For more details on how to cite ChatGPT and other generative AI tools see this resource from the American Psychological Association</a:t>
            </a:r>
            <a:r>
              <a:rPr lang="en" sz="1100">
                <a:solidFill>
                  <a:schemeClr val="dk1"/>
                </a:solidFill>
                <a:latin typeface="Roboto"/>
                <a:ea typeface="Roboto"/>
                <a:cs typeface="Roboto"/>
                <a:sym typeface="Roboto"/>
              </a:rPr>
              <a:t>.</a:t>
            </a:r>
            <a:endParaRPr sz="11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35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35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433" name="Google Shape;1433;p169"/>
          <p:cNvSpPr txBox="1"/>
          <p:nvPr/>
        </p:nvSpPr>
        <p:spPr>
          <a:xfrm>
            <a:off x="366025" y="4872650"/>
            <a:ext cx="891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Sourced from https://docs.google.com/document/d/1RMVwzjc1o0Mi8Blw_-JUTcXv02b2WRH86vw7mi16W3U/edit</a:t>
            </a:r>
            <a:endParaRPr sz="1000"/>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170"/>
          <p:cNvSpPr txBox="1"/>
          <p:nvPr>
            <p:ph type="title"/>
          </p:nvPr>
        </p:nvSpPr>
        <p:spPr>
          <a:xfrm>
            <a:off x="311700" y="5603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UC San Diego Allowed Use Statement Template</a:t>
            </a:r>
            <a:endParaRPr/>
          </a:p>
        </p:txBody>
      </p:sp>
      <p:sp>
        <p:nvSpPr>
          <p:cNvPr id="1439" name="Google Shape;1439;p170"/>
          <p:cNvSpPr txBox="1"/>
          <p:nvPr>
            <p:ph idx="1" type="body"/>
          </p:nvPr>
        </p:nvSpPr>
        <p:spPr>
          <a:xfrm>
            <a:off x="311700" y="1356975"/>
            <a:ext cx="8520600" cy="4621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400" u="sng"/>
              <a:t>(cite: UC San Diego &amp; University of Waterloo Academic Integrity Offices</a:t>
            </a:r>
            <a:r>
              <a:rPr lang="en" sz="1400" u="sng"/>
              <a:t>)</a:t>
            </a:r>
            <a:endParaRPr sz="1400" u="sng"/>
          </a:p>
          <a:p>
            <a:pPr indent="0" lvl="0" marL="0" rtl="0" algn="l">
              <a:lnSpc>
                <a:spcPct val="100000"/>
              </a:lnSpc>
              <a:spcBef>
                <a:spcPts val="0"/>
              </a:spcBef>
              <a:spcAft>
                <a:spcPts val="0"/>
              </a:spcAft>
              <a:buNone/>
            </a:pPr>
            <a:r>
              <a:t/>
            </a:r>
            <a:endParaRPr sz="1400" u="sng"/>
          </a:p>
          <a:p>
            <a:pPr indent="0" lvl="0" marL="0" rtl="0" algn="l">
              <a:lnSpc>
                <a:spcPct val="115000"/>
              </a:lnSpc>
              <a:spcBef>
                <a:spcPts val="0"/>
              </a:spcBef>
              <a:spcAft>
                <a:spcPts val="0"/>
              </a:spcAft>
              <a:buNone/>
            </a:pPr>
            <a:r>
              <a:rPr lang="en" sz="1100">
                <a:solidFill>
                  <a:schemeClr val="dk1"/>
                </a:solidFill>
              </a:rPr>
              <a:t>Generative artificial intelligence (GenAI) tools like Chat GPT, DALL-E, or GitHub CoPilot, that generate output may be used in this course as you determine appropriate, as long as you do so honestly through proper documentation, citation, and acknowledgement.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As a way to demonstrate your honest use of these tools and your learning process, you must:</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keep histories of your chats and submit them when requested</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cite the content that came from the GenAI tool using citations methods endorsed by </a:t>
            </a:r>
            <a:r>
              <a:rPr lang="en" sz="1100" u="sng">
                <a:solidFill>
                  <a:srgbClr val="1155CC"/>
                </a:solidFill>
                <a:hlinkClick r:id="rId3">
                  <a:extLst>
                    <a:ext uri="{A12FA001-AC4F-418D-AE19-62706E023703}">
                      <ahyp:hlinkClr val="tx"/>
                    </a:ext>
                  </a:extLst>
                </a:hlinkClick>
              </a:rPr>
              <a:t>the Library </a:t>
            </a:r>
            <a:endParaRPr sz="1100">
              <a:solidFill>
                <a:schemeClr val="dk1"/>
              </a:solidFill>
              <a:highlight>
                <a:srgbClr val="FFFF00"/>
              </a:highlight>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reflect on the process of using the GenAI tool by submitting your responses to these questions:</a:t>
            </a:r>
            <a:endParaRPr sz="1100">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sz="1100">
                <a:solidFill>
                  <a:schemeClr val="dk1"/>
                </a:solidFill>
                <a:highlight>
                  <a:srgbClr val="FFFF00"/>
                </a:highlight>
              </a:rPr>
              <a:t>list your questions</a:t>
            </a:r>
            <a:endParaRPr sz="1100">
              <a:solidFill>
                <a:schemeClr val="dk1"/>
              </a:solidFill>
              <a:highlight>
                <a:srgbClr val="FFFF00"/>
              </a:highlight>
            </a:endParaRPr>
          </a:p>
          <a:p>
            <a:pPr indent="0" lvl="0" marL="0" rtl="0" algn="l">
              <a:lnSpc>
                <a:spcPct val="115000"/>
              </a:lnSpc>
              <a:spcBef>
                <a:spcPts val="0"/>
              </a:spcBef>
              <a:spcAft>
                <a:spcPts val="0"/>
              </a:spcAft>
              <a:buNone/>
            </a:pPr>
            <a:r>
              <a:t/>
            </a:r>
            <a:endParaRPr sz="1100">
              <a:solidFill>
                <a:schemeClr val="dk1"/>
              </a:solidFill>
              <a:highlight>
                <a:srgbClr val="FFFF00"/>
              </a:highlight>
            </a:endParaRPr>
          </a:p>
          <a:p>
            <a:pPr indent="0" lvl="0" marL="0" rtl="0" algn="l">
              <a:lnSpc>
                <a:spcPct val="115000"/>
              </a:lnSpc>
              <a:spcBef>
                <a:spcPts val="0"/>
              </a:spcBef>
              <a:spcAft>
                <a:spcPts val="0"/>
              </a:spcAft>
              <a:buNone/>
            </a:pPr>
            <a:r>
              <a:rPr lang="en" sz="1100">
                <a:solidFill>
                  <a:schemeClr val="dk1"/>
                </a:solidFill>
              </a:rPr>
              <a:t>NOTE: GenAI is known to fabricate sources, facts, and give false information. It also perpetuates bias. You should also be aware that there are copyright and privacy concerns with these tools. You should exercise caution when using large portions of content from AI sources for these reasons. Also, you are accountable for the content and accuracy of all work you submit in this class, including any supported by generative AI. </a:t>
            </a:r>
            <a:endParaRPr sz="1100">
              <a:solidFill>
                <a:schemeClr val="dk1"/>
              </a:solidFill>
            </a:endParaRPr>
          </a:p>
          <a:p>
            <a:pPr indent="0" lvl="0" marL="0" rtl="0" algn="l">
              <a:spcBef>
                <a:spcPts val="1200"/>
              </a:spcBef>
              <a:spcAft>
                <a:spcPts val="0"/>
              </a:spcAft>
              <a:buNone/>
            </a:pPr>
            <a:r>
              <a:rPr lang="en" sz="1100">
                <a:solidFill>
                  <a:schemeClr val="dk1"/>
                </a:solidFill>
                <a:highlight>
                  <a:schemeClr val="lt1"/>
                </a:highlight>
              </a:rPr>
              <a:t>You are encouraged to reach out to me or the TAs for support, or reach out to any of the following UC San Diego academic support centers for academic assistance:</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4">
                  <a:extLst>
                    <a:ext uri="{A12FA001-AC4F-418D-AE19-62706E023703}">
                      <ahyp:hlinkClr val="tx"/>
                    </a:ext>
                  </a:extLst>
                </a:hlinkClick>
              </a:rPr>
              <a:t>Commons’ Academic Achievement Hub</a:t>
            </a:r>
            <a:r>
              <a:rPr lang="en" sz="1100">
                <a:solidFill>
                  <a:schemeClr val="dk1"/>
                </a:solidFill>
                <a:highlight>
                  <a:schemeClr val="lt1"/>
                </a:highlight>
              </a:rPr>
              <a:t> for Learning Strategies, Content Tutoring or Supplemental Instruction</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5">
                  <a:extLst>
                    <a:ext uri="{A12FA001-AC4F-418D-AE19-62706E023703}">
                      <ahyp:hlinkClr val="tx"/>
                    </a:ext>
                  </a:extLst>
                </a:hlinkClick>
              </a:rPr>
              <a:t>Commons’ Writing Hub</a:t>
            </a:r>
            <a:r>
              <a:rPr lang="en" sz="1100">
                <a:solidFill>
                  <a:schemeClr val="dk1"/>
                </a:solidFill>
                <a:highlight>
                  <a:schemeClr val="lt1"/>
                </a:highlight>
              </a:rPr>
              <a:t> for help with writing or other types of communication (e.g., presentations)</a:t>
            </a:r>
            <a:endParaRPr sz="1100">
              <a:solidFill>
                <a:schemeClr val="dk1"/>
              </a:solidFill>
              <a:highlight>
                <a:schemeClr val="lt1"/>
              </a:highlight>
            </a:endParaRPr>
          </a:p>
          <a:p>
            <a:pPr indent="-298450" lvl="0" marL="457200" rtl="0" algn="l">
              <a:spcBef>
                <a:spcPts val="0"/>
              </a:spcBef>
              <a:spcAft>
                <a:spcPts val="0"/>
              </a:spcAft>
              <a:buClr>
                <a:schemeClr val="dk1"/>
              </a:buClr>
              <a:buSzPts val="1100"/>
              <a:buFont typeface="Arial"/>
              <a:buChar char="●"/>
            </a:pPr>
            <a:r>
              <a:rPr lang="en" sz="1100">
                <a:solidFill>
                  <a:schemeClr val="dk1"/>
                </a:solidFill>
                <a:highlight>
                  <a:schemeClr val="lt1"/>
                </a:highlight>
              </a:rPr>
              <a:t>The </a:t>
            </a:r>
            <a:r>
              <a:rPr lang="en" sz="1100" u="sng">
                <a:solidFill>
                  <a:schemeClr val="accent5"/>
                </a:solidFill>
                <a:highlight>
                  <a:schemeClr val="lt1"/>
                </a:highlight>
                <a:hlinkClick r:id="rId6">
                  <a:extLst>
                    <a:ext uri="{A12FA001-AC4F-418D-AE19-62706E023703}">
                      <ahyp:hlinkClr val="tx"/>
                    </a:ext>
                  </a:extLst>
                </a:hlinkClick>
              </a:rPr>
              <a:t>Library</a:t>
            </a:r>
            <a:r>
              <a:rPr lang="en" sz="1100">
                <a:solidFill>
                  <a:schemeClr val="dk1"/>
                </a:solidFill>
                <a:highlight>
                  <a:schemeClr val="lt1"/>
                </a:highlight>
              </a:rPr>
              <a:t> for research-based assignments</a:t>
            </a:r>
            <a:endParaRPr sz="1100">
              <a:solidFill>
                <a:schemeClr val="dk1"/>
              </a:solidFill>
              <a:highlight>
                <a:srgbClr val="FFFFFF"/>
              </a:highlight>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171">
            <a:hlinkClick action="ppaction://hlinksldjump" r:id="rId3"/>
          </p:cNvPr>
          <p:cNvSpPr txBox="1"/>
          <p:nvPr>
            <p:ph idx="1" type="body"/>
          </p:nvPr>
        </p:nvSpPr>
        <p:spPr>
          <a:xfrm>
            <a:off x="46734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a Policy Path</a:t>
            </a:r>
            <a:endParaRPr/>
          </a:p>
        </p:txBody>
      </p:sp>
      <p:sp>
        <p:nvSpPr>
          <p:cNvPr id="1445" name="Google Shape;1445;p171">
            <a:hlinkClick action="ppaction://hlinksldjump" r:id="rId4"/>
          </p:cNvPr>
          <p:cNvSpPr txBox="1"/>
          <p:nvPr>
            <p:ph idx="1" type="body"/>
          </p:nvPr>
        </p:nvSpPr>
        <p:spPr>
          <a:xfrm>
            <a:off x="7338450" y="38756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446" name="Google Shape;1446;p171">
            <a:hlinkClick action="ppaction://hlinksldjump" r:id="rId5"/>
          </p:cNvPr>
          <p:cNvSpPr txBox="1"/>
          <p:nvPr>
            <p:ph idx="1" type="body"/>
          </p:nvPr>
        </p:nvSpPr>
        <p:spPr>
          <a:xfrm>
            <a:off x="7338450"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Crafting your Policy</a:t>
            </a:r>
            <a:endParaRPr/>
          </a:p>
        </p:txBody>
      </p:sp>
      <p:sp>
        <p:nvSpPr>
          <p:cNvPr id="1447" name="Google Shape;1447;p171">
            <a:hlinkClick action="ppaction://hlinksldjump" r:id="rId6"/>
          </p:cNvPr>
          <p:cNvSpPr txBox="1"/>
          <p:nvPr>
            <p:ph idx="1" type="body"/>
          </p:nvPr>
        </p:nvSpPr>
        <p:spPr>
          <a:xfrm>
            <a:off x="2008438"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a Written Policy is Needed</a:t>
            </a:r>
            <a:endParaRPr/>
          </a:p>
        </p:txBody>
      </p:sp>
      <p:sp>
        <p:nvSpPr>
          <p:cNvPr id="1448" name="Google Shape;1448;p171"/>
          <p:cNvSpPr/>
          <p:nvPr/>
        </p:nvSpPr>
        <p:spPr>
          <a:xfrm>
            <a:off x="3687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71"/>
          <p:cNvSpPr/>
          <p:nvPr/>
        </p:nvSpPr>
        <p:spPr>
          <a:xfrm>
            <a:off x="6352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71"/>
          <p:cNvSpPr/>
          <p:nvPr/>
        </p:nvSpPr>
        <p:spPr>
          <a:xfrm rot="5400000">
            <a:off x="7684500" y="31315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71"/>
          <p:cNvSpPr txBox="1"/>
          <p:nvPr/>
        </p:nvSpPr>
        <p:spPr>
          <a:xfrm>
            <a:off x="0" y="0"/>
            <a:ext cx="89112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rPr>
              <a:t>Entry Point #5: Crafting your GenAI &amp; AI Policy</a:t>
            </a:r>
            <a:endParaRPr sz="3300">
              <a:solidFill>
                <a:schemeClr val="dk1"/>
              </a:solidFill>
            </a:endParaRPr>
          </a:p>
        </p:txBody>
      </p:sp>
      <p:sp>
        <p:nvSpPr>
          <p:cNvPr id="1452" name="Google Shape;1452;p171"/>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72"/>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Practical Ideas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u="sng"/>
              <a:t>Bing Chat</a:t>
            </a:r>
            <a:endParaRPr/>
          </a:p>
        </p:txBody>
      </p:sp>
      <p:sp>
        <p:nvSpPr>
          <p:cNvPr id="215" name="Google Shape;215;p2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chemeClr val="dk1"/>
                </a:solidFill>
              </a:rPr>
              <a:t>AIO Analysis</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Bing Chat Creative Mode is fun for brainstorming or playing around with ideas and generating ideas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Bing Chat Precise &amp; Balanced Modes are less, well, chatty. It is more difficult to get a lot of content out of it without asking question after question.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It seems to have a lot more parameters built in, prohibiting it from doing certain things (and less able to be “tricked” to operating </a:t>
            </a:r>
            <a:r>
              <a:rPr lang="en">
                <a:solidFill>
                  <a:schemeClr val="dk1"/>
                </a:solidFill>
              </a:rPr>
              <a:t>outside</a:t>
            </a:r>
            <a:r>
              <a:rPr lang="en">
                <a:solidFill>
                  <a:schemeClr val="dk1"/>
                </a:solidFill>
              </a:rPr>
              <a:t> those parameters)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Students are probably more likely to use it as a glorified search engine than as a way to cheat, at least on large, scaffolded assessments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Bing Chat would be very useful as a study tool, or, unfortunately, as a cheating tool for generating answers to online exam or homework questions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
                <a:solidFill>
                  <a:schemeClr val="dk1"/>
                </a:solidFill>
              </a:rPr>
              <a:t>Want to know more? </a:t>
            </a:r>
            <a:r>
              <a:rPr lang="en" u="sng">
                <a:solidFill>
                  <a:schemeClr val="hlink"/>
                </a:solidFill>
                <a:hlinkClick r:id="rId3"/>
              </a:rPr>
              <a:t>Interact with Bing Chat</a:t>
            </a:r>
            <a:r>
              <a:rPr lang="en">
                <a:solidFill>
                  <a:schemeClr val="dk1"/>
                </a:solidFill>
              </a:rPr>
              <a:t> yourself or </a:t>
            </a:r>
            <a:r>
              <a:rPr lang="en" u="sng">
                <a:solidFill>
                  <a:schemeClr val="hlink"/>
                </a:solidFill>
                <a:hlinkClick r:id="rId4"/>
              </a:rPr>
              <a:t>click here for an exchange with Bing </a:t>
            </a:r>
            <a:r>
              <a:rPr lang="en">
                <a:solidFill>
                  <a:schemeClr val="dk1"/>
                </a:solidFill>
              </a:rPr>
              <a:t>asking what it can do, and explaining what it can’t do</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73"/>
          <p:cNvSpPr txBox="1"/>
          <p:nvPr>
            <p:ph type="title"/>
          </p:nvPr>
        </p:nvSpPr>
        <p:spPr>
          <a:xfrm>
            <a:off x="162400" y="249542"/>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Practical Idea: </a:t>
            </a:r>
            <a:r>
              <a:rPr lang="en"/>
              <a:t>Talk with Your Students</a:t>
            </a:r>
            <a:endParaRPr/>
          </a:p>
        </p:txBody>
      </p:sp>
      <p:sp>
        <p:nvSpPr>
          <p:cNvPr id="1463" name="Google Shape;1463;p173"/>
          <p:cNvSpPr txBox="1"/>
          <p:nvPr>
            <p:ph idx="1" type="body"/>
          </p:nvPr>
        </p:nvSpPr>
        <p:spPr>
          <a:xfrm>
            <a:off x="162400" y="903301"/>
            <a:ext cx="8520600" cy="3903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Avoid crafting your GenAI &amp; AI Policy yourself without student input</a:t>
            </a:r>
            <a:endParaRPr/>
          </a:p>
          <a:p>
            <a:pPr indent="-342900" lvl="1" marL="914400" rtl="0" algn="l">
              <a:spcBef>
                <a:spcPts val="0"/>
              </a:spcBef>
              <a:spcAft>
                <a:spcPts val="0"/>
              </a:spcAft>
              <a:buSzPts val="1800"/>
              <a:buChar char="○"/>
            </a:pPr>
            <a:r>
              <a:rPr lang="en" sz="1800"/>
              <a:t>Students are already using GenAI - perhaps you should find out if </a:t>
            </a:r>
            <a:r>
              <a:rPr lang="en" sz="1800"/>
              <a:t>they</a:t>
            </a:r>
            <a:r>
              <a:rPr lang="en" sz="1800"/>
              <a:t> understand what GenAI does and how it works, but also how &amp; why they are currently using it</a:t>
            </a:r>
            <a:endParaRPr sz="1800"/>
          </a:p>
          <a:p>
            <a:pPr indent="-342900" lvl="1" marL="914400" rtl="0" algn="l">
              <a:spcBef>
                <a:spcPts val="0"/>
              </a:spcBef>
              <a:spcAft>
                <a:spcPts val="0"/>
              </a:spcAft>
              <a:buSzPts val="1800"/>
              <a:buChar char="○"/>
            </a:pPr>
            <a:r>
              <a:rPr lang="en" sz="1800" u="sng">
                <a:solidFill>
                  <a:schemeClr val="hlink"/>
                </a:solidFill>
                <a:hlinkClick r:id="rId3"/>
              </a:rPr>
              <a:t>Sample questions you might want to ask your students</a:t>
            </a:r>
            <a:endParaRPr sz="1800"/>
          </a:p>
          <a:p>
            <a:pPr indent="-342900" lvl="2" marL="1371600" rtl="0" algn="l">
              <a:spcBef>
                <a:spcPts val="0"/>
              </a:spcBef>
              <a:spcAft>
                <a:spcPts val="0"/>
              </a:spcAft>
              <a:buSzPts val="1800"/>
              <a:buChar char="■"/>
            </a:pPr>
            <a:r>
              <a:rPr lang="en" sz="1800"/>
              <a:t>You could do this anonymously ahead of the first class</a:t>
            </a:r>
            <a:endParaRPr/>
          </a:p>
          <a:p>
            <a:pPr indent="-342900" lvl="0" marL="457200" rtl="0" algn="l">
              <a:spcBef>
                <a:spcPts val="0"/>
              </a:spcBef>
              <a:spcAft>
                <a:spcPts val="0"/>
              </a:spcAft>
              <a:buSzPts val="1800"/>
              <a:buChar char="●"/>
            </a:pPr>
            <a:r>
              <a:rPr lang="en"/>
              <a:t>Talk to your students about GenAI &amp; Academic Integrity </a:t>
            </a:r>
            <a:endParaRPr/>
          </a:p>
          <a:p>
            <a:pPr indent="-342900" lvl="1" marL="914400" rtl="0" algn="l">
              <a:spcBef>
                <a:spcPts val="0"/>
              </a:spcBef>
              <a:spcAft>
                <a:spcPts val="0"/>
              </a:spcAft>
              <a:buSzPts val="1800"/>
              <a:buChar char="○"/>
            </a:pPr>
            <a:r>
              <a:rPr lang="en" sz="1800"/>
              <a:t>They want to have these conversations</a:t>
            </a:r>
            <a:endParaRPr sz="1800"/>
          </a:p>
          <a:p>
            <a:pPr indent="-342900" lvl="1" marL="914400" rtl="0" algn="l">
              <a:spcBef>
                <a:spcPts val="0"/>
              </a:spcBef>
              <a:spcAft>
                <a:spcPts val="0"/>
              </a:spcAft>
              <a:buSzPts val="1800"/>
              <a:buChar char="○"/>
            </a:pPr>
            <a:r>
              <a:rPr lang="en" sz="1800" u="sng">
                <a:solidFill>
                  <a:schemeClr val="hlink"/>
                </a:solidFill>
                <a:hlinkClick r:id="rId4"/>
              </a:rPr>
              <a:t>Guiding Principles for talking with your students</a:t>
            </a:r>
            <a:endParaRPr sz="1800"/>
          </a:p>
          <a:p>
            <a:pPr indent="-342900" lvl="1" marL="914400" rtl="0" algn="l">
              <a:spcBef>
                <a:spcPts val="0"/>
              </a:spcBef>
              <a:spcAft>
                <a:spcPts val="0"/>
              </a:spcAft>
              <a:buSzPts val="1800"/>
              <a:buChar char="○"/>
            </a:pPr>
            <a:r>
              <a:rPr lang="en" sz="1800"/>
              <a:t>Refer students to </a:t>
            </a:r>
            <a:r>
              <a:rPr lang="en" sz="1800" u="sng">
                <a:solidFill>
                  <a:schemeClr val="hlink"/>
                </a:solidFill>
                <a:hlinkClick r:id="rId5"/>
              </a:rPr>
              <a:t>this Library Guide on GenAI</a:t>
            </a:r>
            <a:endParaRPr/>
          </a:p>
          <a:p>
            <a:pPr indent="-342900" lvl="0" marL="457200" rtl="0" algn="l">
              <a:spcBef>
                <a:spcPts val="0"/>
              </a:spcBef>
              <a:spcAft>
                <a:spcPts val="0"/>
              </a:spcAft>
              <a:buSzPts val="1800"/>
              <a:buChar char="●"/>
            </a:pPr>
            <a:r>
              <a:rPr lang="en"/>
              <a:t>Provide students with a resource to help them make decisions about GenAI Use - when it’s ethical and when it’s not - and then hold a class discussion about it</a:t>
            </a:r>
            <a:endParaRPr/>
          </a:p>
          <a:p>
            <a:pPr indent="-342900" lvl="1" marL="914400" rtl="0" algn="l">
              <a:spcBef>
                <a:spcPts val="0"/>
              </a:spcBef>
              <a:spcAft>
                <a:spcPts val="0"/>
              </a:spcAft>
              <a:buSzPts val="1800"/>
              <a:buChar char="○"/>
            </a:pPr>
            <a:r>
              <a:rPr lang="en" sz="1800" u="sng">
                <a:solidFill>
                  <a:schemeClr val="hlink"/>
                </a:solidFill>
                <a:hlinkClick r:id="rId6"/>
              </a:rPr>
              <a:t>You’re welcome to use this one!</a:t>
            </a:r>
            <a:endParaRPr sz="1800"/>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174"/>
          <p:cNvSpPr txBox="1"/>
          <p:nvPr>
            <p:ph type="title"/>
          </p:nvPr>
        </p:nvSpPr>
        <p:spPr>
          <a:xfrm>
            <a:off x="311700" y="3158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Practical Ideas for Crafting Your </a:t>
            </a:r>
            <a:r>
              <a:rPr lang="en"/>
              <a:t>GenAI &amp; AI Policy</a:t>
            </a:r>
            <a:endParaRPr/>
          </a:p>
        </p:txBody>
      </p:sp>
      <p:sp>
        <p:nvSpPr>
          <p:cNvPr id="1469" name="Google Shape;1469;p174"/>
          <p:cNvSpPr txBox="1"/>
          <p:nvPr>
            <p:ph idx="1" type="body"/>
          </p:nvPr>
        </p:nvSpPr>
        <p:spPr>
          <a:xfrm>
            <a:off x="311700" y="1152544"/>
            <a:ext cx="8520600" cy="6073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a:t>
            </a:r>
            <a:r>
              <a:rPr lang="en" u="sng">
                <a:solidFill>
                  <a:schemeClr val="hlink"/>
                </a:solidFill>
                <a:hlinkClick r:id="rId3"/>
              </a:rPr>
              <a:t>Pepperdine’s Syllabus Statement generator tool</a:t>
            </a:r>
            <a:endParaRPr/>
          </a:p>
          <a:p>
            <a:pPr indent="-317500" lvl="1" marL="914400" rtl="0" algn="l">
              <a:spcBef>
                <a:spcPts val="0"/>
              </a:spcBef>
              <a:spcAft>
                <a:spcPts val="0"/>
              </a:spcAft>
              <a:buSzPts val="1400"/>
              <a:buChar char="○"/>
            </a:pPr>
            <a:r>
              <a:rPr lang="en"/>
              <a:t>NOTE: the Turnitin Detection tool is not reliable and you don’t have access to it so please don’t include a statement that students work will be submitted to it</a:t>
            </a:r>
            <a:endParaRPr/>
          </a:p>
          <a:p>
            <a:pPr indent="-342900" lvl="0" marL="457200" rtl="0" algn="l">
              <a:spcBef>
                <a:spcPts val="0"/>
              </a:spcBef>
              <a:spcAft>
                <a:spcPts val="0"/>
              </a:spcAft>
              <a:buSzPts val="1800"/>
              <a:buChar char="●"/>
            </a:pPr>
            <a:r>
              <a:rPr lang="en"/>
              <a:t>Consider Advice from </a:t>
            </a:r>
            <a:r>
              <a:rPr lang="en" u="sng">
                <a:solidFill>
                  <a:schemeClr val="hlink"/>
                </a:solidFill>
                <a:hlinkClick r:id="rId4"/>
              </a:rPr>
              <a:t>Ethan Mollick</a:t>
            </a:r>
            <a:endParaRPr sz="1350">
              <a:solidFill>
                <a:schemeClr val="dk1"/>
              </a:solidFill>
            </a:endParaRPr>
          </a:p>
          <a:p>
            <a:pPr indent="-317500" lvl="1" marL="914400" rtl="0" algn="l">
              <a:spcBef>
                <a:spcPts val="0"/>
              </a:spcBef>
              <a:spcAft>
                <a:spcPts val="0"/>
              </a:spcAft>
              <a:buSzPts val="1400"/>
              <a:buChar char="○"/>
            </a:pPr>
            <a:r>
              <a:rPr lang="en" sz="1350">
                <a:solidFill>
                  <a:schemeClr val="dk1"/>
                </a:solidFill>
              </a:rPr>
              <a:t>Under what circumstances AI use is permitted or forbidden</a:t>
            </a:r>
            <a:endParaRPr sz="1350">
              <a:solidFill>
                <a:schemeClr val="dk1"/>
              </a:solidFill>
            </a:endParaRPr>
          </a:p>
          <a:p>
            <a:pPr indent="-317500" lvl="1" marL="914400" rtl="0" algn="l">
              <a:spcBef>
                <a:spcPts val="0"/>
              </a:spcBef>
              <a:spcAft>
                <a:spcPts val="0"/>
              </a:spcAft>
              <a:buSzPts val="1400"/>
              <a:buChar char="○"/>
            </a:pPr>
            <a:r>
              <a:rPr lang="en" sz="1350">
                <a:solidFill>
                  <a:schemeClr val="dk1"/>
                </a:solidFill>
              </a:rPr>
              <a:t>How students should cite or credit AI</a:t>
            </a:r>
            <a:endParaRPr sz="1350">
              <a:solidFill>
                <a:schemeClr val="dk1"/>
              </a:solidFill>
            </a:endParaRPr>
          </a:p>
          <a:p>
            <a:pPr indent="-317500" lvl="1" marL="914400" rtl="0" algn="l">
              <a:spcBef>
                <a:spcPts val="0"/>
              </a:spcBef>
              <a:spcAft>
                <a:spcPts val="0"/>
              </a:spcAft>
              <a:buSzPts val="1400"/>
              <a:buChar char="○"/>
            </a:pPr>
            <a:r>
              <a:rPr lang="en" sz="1350">
                <a:solidFill>
                  <a:schemeClr val="dk1"/>
                </a:solidFill>
              </a:rPr>
              <a:t>A warning about the technology’s tendency toward </a:t>
            </a:r>
            <a:r>
              <a:rPr lang="en" sz="1350">
                <a:solidFill>
                  <a:srgbClr val="0144A0"/>
                </a:solidFill>
                <a:uFill>
                  <a:noFill/>
                </a:uFill>
                <a:hlinkClick r:id="rId5">
                  <a:extLst>
                    <a:ext uri="{A12FA001-AC4F-418D-AE19-62706E023703}">
                      <ahyp:hlinkClr val="tx"/>
                    </a:ext>
                  </a:extLst>
                </a:hlinkClick>
              </a:rPr>
              <a:t>hallucination</a:t>
            </a:r>
            <a:r>
              <a:rPr lang="en" sz="1350">
                <a:solidFill>
                  <a:schemeClr val="dk1"/>
                </a:solidFill>
              </a:rPr>
              <a:t> (i.e., deceptive data) and clear rules regarding students’ accountability for AI output</a:t>
            </a:r>
            <a:endParaRPr sz="1350">
              <a:solidFill>
                <a:schemeClr val="dk1"/>
              </a:solidFill>
            </a:endParaRPr>
          </a:p>
          <a:p>
            <a:pPr indent="-317500" lvl="1" marL="914400" rtl="0" algn="l">
              <a:spcBef>
                <a:spcPts val="0"/>
              </a:spcBef>
              <a:spcAft>
                <a:spcPts val="0"/>
              </a:spcAft>
              <a:buSzPts val="1400"/>
              <a:buChar char="○"/>
            </a:pPr>
            <a:r>
              <a:rPr lang="en" sz="1350">
                <a:solidFill>
                  <a:schemeClr val="dk1"/>
                </a:solidFill>
              </a:rPr>
              <a:t>A notice about using AI ethically and responsibly</a:t>
            </a:r>
            <a:endParaRPr sz="1350">
              <a:solidFill>
                <a:schemeClr val="dk1"/>
              </a:solidFill>
            </a:endParaRPr>
          </a:p>
          <a:p>
            <a:pPr indent="-317500" lvl="1" marL="914400" rtl="0" algn="l">
              <a:spcBef>
                <a:spcPts val="0"/>
              </a:spcBef>
              <a:spcAft>
                <a:spcPts val="0"/>
              </a:spcAft>
              <a:buSzPts val="1400"/>
              <a:buChar char="○"/>
            </a:pPr>
            <a:r>
              <a:rPr lang="en" sz="1350">
                <a:solidFill>
                  <a:schemeClr val="dk1"/>
                </a:solidFill>
              </a:rPr>
              <a:t>Discussion of the need to use AI as a tool to learn, not just to produce content</a:t>
            </a:r>
            <a:endParaRPr sz="135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Ponder if </a:t>
            </a:r>
            <a:r>
              <a:rPr lang="en" u="sng">
                <a:solidFill>
                  <a:schemeClr val="hlink"/>
                </a:solidFill>
                <a:hlinkClick r:id="rId6"/>
              </a:rPr>
              <a:t>any of these Do’s or Don’ts </a:t>
            </a:r>
            <a:r>
              <a:rPr lang="en">
                <a:solidFill>
                  <a:schemeClr val="dk1"/>
                </a:solidFill>
              </a:rPr>
              <a:t>work for your class:</a:t>
            </a:r>
            <a:endParaRPr>
              <a:solidFill>
                <a:schemeClr val="dk1"/>
              </a:solidFill>
            </a:endParaRPr>
          </a:p>
          <a:p>
            <a:pPr indent="0" lvl="0" marL="914400" rtl="0" algn="l">
              <a:spcBef>
                <a:spcPts val="1200"/>
              </a:spcBef>
              <a:spcAft>
                <a:spcPts val="1200"/>
              </a:spcAft>
              <a:buNone/>
            </a:pPr>
            <a:r>
              <a:t/>
            </a:r>
            <a:endParaRPr sz="1350">
              <a:solidFill>
                <a:schemeClr val="dk1"/>
              </a:solidFill>
            </a:endParaRPr>
          </a:p>
        </p:txBody>
      </p:sp>
      <p:graphicFrame>
        <p:nvGraphicFramePr>
          <p:cNvPr id="1470" name="Google Shape;1470;p174"/>
          <p:cNvGraphicFramePr/>
          <p:nvPr/>
        </p:nvGraphicFramePr>
        <p:xfrm>
          <a:off x="952500" y="4216275"/>
          <a:ext cx="3000000" cy="3000000"/>
        </p:xfrm>
        <a:graphic>
          <a:graphicData uri="http://schemas.openxmlformats.org/drawingml/2006/table">
            <a:tbl>
              <a:tblPr>
                <a:noFill/>
                <a:tableStyleId>{55E54DDD-71CF-4847-9BBD-1478512909AF}</a:tableStyleId>
              </a:tblPr>
              <a:tblGrid>
                <a:gridCol w="3619500"/>
                <a:gridCol w="3619500"/>
              </a:tblGrid>
              <a:tr h="381000">
                <a:tc>
                  <a:txBody>
                    <a:bodyPr/>
                    <a:lstStyle/>
                    <a:p>
                      <a:pPr indent="0" lvl="0" marL="0" rtl="0" algn="l">
                        <a:spcBef>
                          <a:spcPts val="0"/>
                        </a:spcBef>
                        <a:spcAft>
                          <a:spcPts val="0"/>
                        </a:spcAft>
                        <a:buNone/>
                      </a:pPr>
                      <a:r>
                        <a:rPr b="1" lang="en" sz="1350"/>
                        <a:t>Do</a:t>
                      </a:r>
                      <a:endParaRPr b="1" sz="1350"/>
                    </a:p>
                  </a:txBody>
                  <a:tcPr marT="91425" marB="91425" marR="91425" marL="91425"/>
                </a:tc>
                <a:tc>
                  <a:txBody>
                    <a:bodyPr/>
                    <a:lstStyle/>
                    <a:p>
                      <a:pPr indent="0" lvl="0" marL="0" rtl="0" algn="l">
                        <a:spcBef>
                          <a:spcPts val="0"/>
                        </a:spcBef>
                        <a:spcAft>
                          <a:spcPts val="0"/>
                        </a:spcAft>
                        <a:buNone/>
                      </a:pPr>
                      <a:r>
                        <a:rPr b="1" lang="en" sz="1350"/>
                        <a:t>Don’t</a:t>
                      </a:r>
                      <a:endParaRPr b="1" sz="1350"/>
                    </a:p>
                  </a:txBody>
                  <a:tcPr marT="91425" marB="91425" marR="91425" marL="91425"/>
                </a:tc>
              </a:tr>
              <a:tr h="381000">
                <a:tc>
                  <a:txBody>
                    <a:bodyPr/>
                    <a:lstStyle/>
                    <a:p>
                      <a:pPr indent="-314325" lvl="0" marL="457200" rtl="0" algn="l">
                        <a:spcBef>
                          <a:spcPts val="0"/>
                        </a:spcBef>
                        <a:spcAft>
                          <a:spcPts val="0"/>
                        </a:spcAft>
                        <a:buSzPts val="1350"/>
                        <a:buChar char="●"/>
                      </a:pPr>
                      <a:r>
                        <a:rPr lang="en" sz="1350"/>
                        <a:t>Ask for </a:t>
                      </a:r>
                      <a:r>
                        <a:rPr lang="en" sz="1350"/>
                        <a:t>research</a:t>
                      </a:r>
                      <a:r>
                        <a:rPr lang="en" sz="1350"/>
                        <a:t> guidance before writing</a:t>
                      </a:r>
                      <a:endParaRPr sz="1350"/>
                    </a:p>
                    <a:p>
                      <a:pPr indent="-314325" lvl="0" marL="457200" rtl="0" algn="l">
                        <a:spcBef>
                          <a:spcPts val="0"/>
                        </a:spcBef>
                        <a:spcAft>
                          <a:spcPts val="0"/>
                        </a:spcAft>
                        <a:buSzPts val="1350"/>
                        <a:buChar char="●"/>
                      </a:pPr>
                      <a:r>
                        <a:rPr lang="en" sz="1350"/>
                        <a:t>Use it for brainstorming (like you would a friend)</a:t>
                      </a:r>
                      <a:endParaRPr sz="1350"/>
                    </a:p>
                    <a:p>
                      <a:pPr indent="-314325" lvl="0" marL="457200" rtl="0" algn="l">
                        <a:spcBef>
                          <a:spcPts val="0"/>
                        </a:spcBef>
                        <a:spcAft>
                          <a:spcPts val="0"/>
                        </a:spcAft>
                        <a:buSzPts val="1350"/>
                        <a:buChar char="●"/>
                      </a:pPr>
                      <a:r>
                        <a:rPr lang="en" sz="1350"/>
                        <a:t>Ask </a:t>
                      </a:r>
                      <a:r>
                        <a:rPr lang="en" sz="1350"/>
                        <a:t>questions</a:t>
                      </a:r>
                      <a:r>
                        <a:rPr lang="en" sz="1350"/>
                        <a:t> about course concepts you don’t understand</a:t>
                      </a:r>
                      <a:endParaRPr sz="1350"/>
                    </a:p>
                    <a:p>
                      <a:pPr indent="-314325" lvl="0" marL="457200" rtl="0" algn="l">
                        <a:spcBef>
                          <a:spcPts val="0"/>
                        </a:spcBef>
                        <a:spcAft>
                          <a:spcPts val="0"/>
                        </a:spcAft>
                        <a:buSzPts val="1350"/>
                        <a:buChar char="●"/>
                      </a:pPr>
                      <a:r>
                        <a:rPr lang="en" sz="1350"/>
                        <a:t>Proofread your work</a:t>
                      </a:r>
                      <a:endParaRPr sz="1350"/>
                    </a:p>
                  </a:txBody>
                  <a:tcPr marT="91425" marB="91425" marR="91425" marL="91425"/>
                </a:tc>
                <a:tc>
                  <a:txBody>
                    <a:bodyPr/>
                    <a:lstStyle/>
                    <a:p>
                      <a:pPr indent="-314325" lvl="0" marL="457200" rtl="0" algn="l">
                        <a:spcBef>
                          <a:spcPts val="0"/>
                        </a:spcBef>
                        <a:spcAft>
                          <a:spcPts val="0"/>
                        </a:spcAft>
                        <a:buSzPts val="1350"/>
                        <a:buChar char="●"/>
                      </a:pPr>
                      <a:r>
                        <a:rPr lang="en" sz="1350"/>
                        <a:t>Ask it to write your content for you</a:t>
                      </a:r>
                      <a:endParaRPr sz="1350"/>
                    </a:p>
                    <a:p>
                      <a:pPr indent="-314325" lvl="0" marL="457200" rtl="0" algn="l">
                        <a:spcBef>
                          <a:spcPts val="0"/>
                        </a:spcBef>
                        <a:spcAft>
                          <a:spcPts val="0"/>
                        </a:spcAft>
                        <a:buSzPts val="1350"/>
                        <a:buChar char="●"/>
                      </a:pPr>
                      <a:r>
                        <a:rPr lang="en" sz="1350"/>
                        <a:t>Blindly trust AI-generated content</a:t>
                      </a:r>
                      <a:endParaRPr sz="1350"/>
                    </a:p>
                    <a:p>
                      <a:pPr indent="-314325" lvl="0" marL="457200" rtl="0" algn="l">
                        <a:spcBef>
                          <a:spcPts val="0"/>
                        </a:spcBef>
                        <a:spcAft>
                          <a:spcPts val="0"/>
                        </a:spcAft>
                        <a:buSzPts val="1350"/>
                        <a:buChar char="●"/>
                      </a:pPr>
                      <a:r>
                        <a:rPr lang="en" sz="1350"/>
                        <a:t>Do anything that would violate course or institutional integrity standards</a:t>
                      </a:r>
                      <a:endParaRPr sz="1350"/>
                    </a:p>
                  </a:txBody>
                  <a:tcPr marT="91425" marB="91425" marR="91425" marL="91425"/>
                </a:tc>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175">
            <a:hlinkClick action="ppaction://hlinksldjump" r:id="rId3"/>
          </p:cNvPr>
          <p:cNvSpPr txBox="1"/>
          <p:nvPr>
            <p:ph idx="1" type="body"/>
          </p:nvPr>
        </p:nvSpPr>
        <p:spPr>
          <a:xfrm>
            <a:off x="46734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a Policy Path</a:t>
            </a:r>
            <a:endParaRPr/>
          </a:p>
        </p:txBody>
      </p:sp>
      <p:sp>
        <p:nvSpPr>
          <p:cNvPr id="1476" name="Google Shape;1476;p175">
            <a:hlinkClick action="ppaction://hlinksldjump" r:id="rId4"/>
          </p:cNvPr>
          <p:cNvSpPr txBox="1"/>
          <p:nvPr>
            <p:ph idx="1" type="body"/>
          </p:nvPr>
        </p:nvSpPr>
        <p:spPr>
          <a:xfrm>
            <a:off x="7338450" y="3875692"/>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477" name="Google Shape;1477;p175">
            <a:hlinkClick action="ppaction://hlinksldjump" r:id="rId5"/>
          </p:cNvPr>
          <p:cNvSpPr txBox="1"/>
          <p:nvPr>
            <p:ph idx="1" type="body"/>
          </p:nvPr>
        </p:nvSpPr>
        <p:spPr>
          <a:xfrm>
            <a:off x="73384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Crafting your Policy</a:t>
            </a:r>
            <a:endParaRPr/>
          </a:p>
        </p:txBody>
      </p:sp>
      <p:sp>
        <p:nvSpPr>
          <p:cNvPr id="1478" name="Google Shape;1478;p175">
            <a:hlinkClick action="ppaction://hlinksldjump" r:id="rId6"/>
          </p:cNvPr>
          <p:cNvSpPr txBox="1"/>
          <p:nvPr>
            <p:ph idx="1" type="body"/>
          </p:nvPr>
        </p:nvSpPr>
        <p:spPr>
          <a:xfrm>
            <a:off x="2008438"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a Written Policy is Needed</a:t>
            </a:r>
            <a:endParaRPr/>
          </a:p>
        </p:txBody>
      </p:sp>
      <p:sp>
        <p:nvSpPr>
          <p:cNvPr id="1479" name="Google Shape;1479;p175"/>
          <p:cNvSpPr/>
          <p:nvPr/>
        </p:nvSpPr>
        <p:spPr>
          <a:xfrm>
            <a:off x="3687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75"/>
          <p:cNvSpPr/>
          <p:nvPr/>
        </p:nvSpPr>
        <p:spPr>
          <a:xfrm>
            <a:off x="6352000" y="16693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75"/>
          <p:cNvSpPr/>
          <p:nvPr/>
        </p:nvSpPr>
        <p:spPr>
          <a:xfrm rot="5400000">
            <a:off x="7684500" y="31315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75"/>
          <p:cNvSpPr txBox="1"/>
          <p:nvPr/>
        </p:nvSpPr>
        <p:spPr>
          <a:xfrm>
            <a:off x="0" y="0"/>
            <a:ext cx="89112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rPr>
              <a:t>Entry Point #5: Crafting your GenAI &amp; AI Policy</a:t>
            </a:r>
            <a:endParaRPr sz="3300">
              <a:solidFill>
                <a:schemeClr val="dk1"/>
              </a:solidFill>
            </a:endParaRPr>
          </a:p>
        </p:txBody>
      </p:sp>
      <p:sp>
        <p:nvSpPr>
          <p:cNvPr id="1483" name="Google Shape;1483;p175"/>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
        <p:nvSpPr>
          <p:cNvPr id="1484" name="Google Shape;1484;p175"/>
          <p:cNvSpPr/>
          <p:nvPr/>
        </p:nvSpPr>
        <p:spPr>
          <a:xfrm rot="10800000">
            <a:off x="6682950" y="46177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75">
            <a:hlinkClick action="ppaction://hlinksldjump" r:id="rId7"/>
          </p:cNvPr>
          <p:cNvSpPr txBox="1"/>
          <p:nvPr>
            <p:ph idx="1" type="body"/>
          </p:nvPr>
        </p:nvSpPr>
        <p:spPr>
          <a:xfrm>
            <a:off x="5105850" y="4432355"/>
            <a:ext cx="1577100" cy="655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Next Step</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7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Readings</a:t>
            </a:r>
            <a:endParaRPr/>
          </a:p>
        </p:txBody>
      </p:sp>
      <p:sp>
        <p:nvSpPr>
          <p:cNvPr id="1491" name="Google Shape;1491;p17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u="sng"/>
              <a:t>Detecting GenAI Output</a:t>
            </a:r>
            <a:endParaRPr b="1" u="sng"/>
          </a:p>
          <a:p>
            <a:pPr indent="-342900" lvl="0" marL="457200" rtl="0" algn="l">
              <a:spcBef>
                <a:spcPts val="1200"/>
              </a:spcBef>
              <a:spcAft>
                <a:spcPts val="0"/>
              </a:spcAft>
              <a:buSzPts val="1800"/>
              <a:buChar char="●"/>
            </a:pPr>
            <a:r>
              <a:rPr lang="en" u="sng">
                <a:solidFill>
                  <a:schemeClr val="hlink"/>
                </a:solidFill>
                <a:hlinkClick r:id="rId3"/>
              </a:rPr>
              <a:t>AI-Detectors Biased Against Non-Native English Writers</a:t>
            </a:r>
            <a:endParaRPr/>
          </a:p>
          <a:p>
            <a:pPr indent="-342900" lvl="0" marL="457200" rtl="0" algn="l">
              <a:spcBef>
                <a:spcPts val="0"/>
              </a:spcBef>
              <a:spcAft>
                <a:spcPts val="0"/>
              </a:spcAft>
              <a:buSzPts val="1800"/>
              <a:buChar char="●"/>
            </a:pPr>
            <a:r>
              <a:rPr lang="en" u="sng">
                <a:solidFill>
                  <a:schemeClr val="hlink"/>
                </a:solidFill>
                <a:hlinkClick r:id="rId4"/>
              </a:rPr>
              <a:t>Testing of Detection Tools for AI-Generated Text</a:t>
            </a:r>
            <a:r>
              <a:rPr lang="en"/>
              <a:t> (research article)</a:t>
            </a:r>
            <a:endParaRPr/>
          </a:p>
          <a:p>
            <a:pPr indent="-342900" lvl="0" marL="457200" rtl="0" algn="l">
              <a:spcBef>
                <a:spcPts val="0"/>
              </a:spcBef>
              <a:spcAft>
                <a:spcPts val="0"/>
              </a:spcAft>
              <a:buSzPts val="1800"/>
              <a:buChar char="●"/>
            </a:pPr>
            <a:r>
              <a:rPr lang="en" u="sng">
                <a:solidFill>
                  <a:schemeClr val="hlink"/>
                </a:solidFill>
                <a:hlinkClick r:id="rId5"/>
              </a:rPr>
              <a:t>OpenAI’s Blog - “How can educators respond to students presenting AI-generated content as their own?”</a:t>
            </a:r>
            <a:endParaRPr/>
          </a:p>
          <a:p>
            <a:pPr indent="0" lvl="0" marL="0" rtl="0" algn="l">
              <a:spcBef>
                <a:spcPts val="1200"/>
              </a:spcBef>
              <a:spcAft>
                <a:spcPts val="0"/>
              </a:spcAft>
              <a:buNone/>
            </a:pPr>
            <a:r>
              <a:rPr b="1" lang="en" u="sng"/>
              <a:t>Listening to Students</a:t>
            </a:r>
            <a:endParaRPr b="1" u="sng"/>
          </a:p>
          <a:p>
            <a:pPr indent="-342900" lvl="0" marL="457200" rtl="0" algn="l">
              <a:spcBef>
                <a:spcPts val="1200"/>
              </a:spcBef>
              <a:spcAft>
                <a:spcPts val="0"/>
              </a:spcAft>
              <a:buSzPts val="1800"/>
              <a:buChar char="●"/>
            </a:pPr>
            <a:r>
              <a:rPr lang="en" u="sng">
                <a:solidFill>
                  <a:schemeClr val="hlink"/>
                </a:solidFill>
                <a:hlinkClick r:id="rId6"/>
              </a:rPr>
              <a:t>What Students Said About the Spring of ChatGPT</a:t>
            </a:r>
            <a:endParaRPr/>
          </a:p>
          <a:p>
            <a:pPr indent="0" lvl="0" marL="0" rtl="0" algn="l">
              <a:spcBef>
                <a:spcPts val="1200"/>
              </a:spcBef>
              <a:spcAft>
                <a:spcPts val="0"/>
              </a:spcAft>
              <a:buNone/>
            </a:pPr>
            <a:r>
              <a:rPr b="1" lang="en" u="sng"/>
              <a:t>Guides for Students</a:t>
            </a:r>
            <a:endParaRPr b="1" u="sng"/>
          </a:p>
          <a:p>
            <a:pPr indent="-342900" lvl="0" marL="457200" rtl="0" algn="l">
              <a:spcBef>
                <a:spcPts val="1200"/>
              </a:spcBef>
              <a:spcAft>
                <a:spcPts val="0"/>
              </a:spcAft>
              <a:buSzPts val="1800"/>
              <a:buChar char="●"/>
            </a:pPr>
            <a:r>
              <a:rPr lang="en" u="sng">
                <a:solidFill>
                  <a:schemeClr val="hlink"/>
                </a:solidFill>
                <a:hlinkClick r:id="rId7"/>
              </a:rPr>
              <a:t>University of Sydney’s “Welcome to AI in Education”, a site for students built by students</a:t>
            </a:r>
            <a:endParaRPr/>
          </a:p>
          <a:p>
            <a:pPr indent="-342900" lvl="0" marL="457200" rtl="0" algn="l">
              <a:spcBef>
                <a:spcPts val="0"/>
              </a:spcBef>
              <a:spcAft>
                <a:spcPts val="0"/>
              </a:spcAft>
              <a:buSzPts val="1800"/>
              <a:buChar char="●"/>
            </a:pPr>
            <a:r>
              <a:rPr lang="en" u="sng">
                <a:solidFill>
                  <a:schemeClr val="hlink"/>
                </a:solidFill>
                <a:hlinkClick r:id="rId8"/>
              </a:rPr>
              <a:t>Thompson Rivers University Library’s Artificial Intelligence: A Guide for Students</a:t>
            </a:r>
            <a:endParaRPr/>
          </a:p>
          <a:p>
            <a:pPr indent="-342900" lvl="0" marL="457200" rtl="0" algn="l">
              <a:spcBef>
                <a:spcPts val="0"/>
              </a:spcBef>
              <a:spcAft>
                <a:spcPts val="0"/>
              </a:spcAft>
              <a:buSzPts val="1800"/>
              <a:buChar char="●"/>
            </a:pPr>
            <a:r>
              <a:rPr lang="en" u="sng">
                <a:solidFill>
                  <a:schemeClr val="hlink"/>
                </a:solidFill>
                <a:hlinkClick r:id="rId9"/>
              </a:rPr>
              <a:t>UC San Diego Library’s GenAI Guide for Students</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177"/>
          <p:cNvSpPr txBox="1"/>
          <p:nvPr>
            <p:ph type="ctrTitle"/>
          </p:nvPr>
        </p:nvSpPr>
        <p:spPr>
          <a:xfrm>
            <a:off x="311700" y="268146"/>
            <a:ext cx="8520600" cy="1305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1497" name="Google Shape;1497;p177"/>
          <p:cNvSpPr txBox="1"/>
          <p:nvPr>
            <p:ph idx="1" type="subTitle"/>
          </p:nvPr>
        </p:nvSpPr>
        <p:spPr>
          <a:xfrm>
            <a:off x="466975" y="1573450"/>
            <a:ext cx="8520600" cy="4269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We hope that this Guide was helpful, even if it raised more questions than it </a:t>
            </a:r>
            <a:r>
              <a:rPr lang="en"/>
              <a:t>answered and therefore stimulated your learning and thinking.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Guide will continually be updated, so bookmark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provide feedback on the Guide or ask questions, or to join a Community of Practice, </a:t>
            </a:r>
            <a:r>
              <a:rPr lang="en" u="sng">
                <a:solidFill>
                  <a:schemeClr val="hlink"/>
                </a:solidFill>
                <a:hlinkClick r:id="rId3"/>
              </a:rPr>
              <a:t>please contact us using this 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1:1 guidance or to explore available workshops on any of these topics, contact any of the following:</a:t>
            </a:r>
            <a:endParaRPr/>
          </a:p>
          <a:p>
            <a:pPr indent="-366395" lvl="0" marL="457200" rtl="0" algn="l">
              <a:spcBef>
                <a:spcPts val="0"/>
              </a:spcBef>
              <a:spcAft>
                <a:spcPts val="0"/>
              </a:spcAft>
              <a:buSzPct val="100000"/>
              <a:buChar char="●"/>
            </a:pPr>
            <a:r>
              <a:rPr lang="en" u="sng">
                <a:solidFill>
                  <a:schemeClr val="hlink"/>
                </a:solidFill>
                <a:hlinkClick r:id="rId4"/>
              </a:rPr>
              <a:t>Academic Integrity &amp; Triton Testing</a:t>
            </a:r>
            <a:endParaRPr/>
          </a:p>
          <a:p>
            <a:pPr indent="-366395" lvl="0" marL="457200" rtl="0" algn="l">
              <a:spcBef>
                <a:spcPts val="0"/>
              </a:spcBef>
              <a:spcAft>
                <a:spcPts val="0"/>
              </a:spcAft>
              <a:buSzPct val="100000"/>
              <a:buChar char="●"/>
            </a:pPr>
            <a:r>
              <a:rPr lang="en" u="sng">
                <a:solidFill>
                  <a:schemeClr val="hlink"/>
                </a:solidFill>
                <a:hlinkClick r:id="rId5"/>
              </a:rPr>
              <a:t>Engaged Teaching Hub</a:t>
            </a:r>
            <a:endParaRPr/>
          </a:p>
          <a:p>
            <a:pPr indent="-366395" lvl="0" marL="457200" rtl="0" algn="l">
              <a:spcBef>
                <a:spcPts val="0"/>
              </a:spcBef>
              <a:spcAft>
                <a:spcPts val="0"/>
              </a:spcAft>
              <a:buSzPct val="100000"/>
              <a:buChar char="●"/>
            </a:pPr>
            <a:r>
              <a:rPr lang="en" u="sng">
                <a:solidFill>
                  <a:schemeClr val="hlink"/>
                </a:solidFill>
                <a:hlinkClick r:id="rId6"/>
              </a:rPr>
              <a:t>Writing Hub</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7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Version Update Notes</a:t>
            </a:r>
            <a:endParaRPr/>
          </a:p>
        </p:txBody>
      </p:sp>
      <p:sp>
        <p:nvSpPr>
          <p:cNvPr id="1503" name="Google Shape;1503;p17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Released September 17, 2023</a:t>
            </a:r>
            <a:endParaRPr/>
          </a:p>
          <a:p>
            <a:pPr indent="-342900" lvl="0" marL="457200" rtl="0" algn="l">
              <a:spcBef>
                <a:spcPts val="0"/>
              </a:spcBef>
              <a:spcAft>
                <a:spcPts val="0"/>
              </a:spcAft>
              <a:buSzPts val="1800"/>
              <a:buChar char="●"/>
            </a:pPr>
            <a:r>
              <a:rPr lang="en"/>
              <a:t>This is where we’ll keep notes on updates made after the above date</a:t>
            </a:r>
            <a:endParaRPr/>
          </a:p>
          <a:p>
            <a:pPr indent="-342900" lvl="0" marL="457200" rtl="0" algn="l">
              <a:spcBef>
                <a:spcPts val="0"/>
              </a:spcBef>
              <a:spcAft>
                <a:spcPts val="0"/>
              </a:spcAft>
              <a:buSzPts val="1800"/>
              <a:buChar char="●"/>
            </a:pPr>
            <a:r>
              <a:rPr lang="en"/>
              <a:t>9/29/23: Added Creative Commons licence; see </a:t>
            </a:r>
            <a:r>
              <a:rPr lang="en" u="sng">
                <a:solidFill>
                  <a:schemeClr val="hlink"/>
                </a:solidFill>
                <a:hlinkClick action="ppaction://hlinksldjump" r:id="rId3"/>
              </a:rPr>
              <a:t>Slide #2</a:t>
            </a:r>
            <a:endParaRPr/>
          </a:p>
          <a:p>
            <a:pPr indent="-342900" lvl="0" marL="457200" rtl="0" algn="l">
              <a:spcBef>
                <a:spcPts val="0"/>
              </a:spcBef>
              <a:spcAft>
                <a:spcPts val="0"/>
              </a:spcAft>
              <a:buSzPts val="1800"/>
              <a:buChar char="●"/>
            </a:pPr>
            <a:r>
              <a:rPr lang="en"/>
              <a:t>Planned future updates:</a:t>
            </a:r>
            <a:endParaRPr/>
          </a:p>
          <a:p>
            <a:pPr indent="-317500" lvl="1" marL="914400" rtl="0" algn="l">
              <a:spcBef>
                <a:spcPts val="0"/>
              </a:spcBef>
              <a:spcAft>
                <a:spcPts val="0"/>
              </a:spcAft>
              <a:buSzPts val="1400"/>
              <a:buChar char="○"/>
            </a:pPr>
            <a:r>
              <a:rPr lang="en"/>
              <a:t>Adding video explainers for the different sections</a:t>
            </a:r>
            <a:endParaRPr/>
          </a:p>
          <a:p>
            <a:pPr indent="-317500" lvl="1" marL="914400" rtl="0" algn="l">
              <a:spcBef>
                <a:spcPts val="0"/>
              </a:spcBef>
              <a:spcAft>
                <a:spcPts val="0"/>
              </a:spcAft>
              <a:buSzPts val="1400"/>
              <a:buChar char="○"/>
            </a:pPr>
            <a:r>
              <a:rPr lang="en"/>
              <a:t>Adding in concrete examples from faculty as they share changes they’ve made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u="sng">
                <a:solidFill>
                  <a:schemeClr val="hlink"/>
                </a:solidFill>
                <a:hlinkClick r:id="rId3"/>
              </a:rPr>
              <a:t>Google’s Bard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0" y="6962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Google Bard</a:t>
            </a:r>
            <a:endParaRPr b="1" u="sng"/>
          </a:p>
        </p:txBody>
      </p:sp>
      <p:sp>
        <p:nvSpPr>
          <p:cNvPr id="226" name="Google Shape;226;p31"/>
          <p:cNvSpPr txBox="1"/>
          <p:nvPr/>
        </p:nvSpPr>
        <p:spPr>
          <a:xfrm>
            <a:off x="349200" y="1714125"/>
            <a:ext cx="7822200" cy="3940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sz="1800"/>
              <a:t>Generates content based on the input and its data (the internet in real-time)</a:t>
            </a:r>
            <a:endParaRPr sz="1800"/>
          </a:p>
          <a:p>
            <a:pPr indent="-342900" lvl="0" marL="457200" rtl="0" algn="l">
              <a:spcBef>
                <a:spcPts val="0"/>
              </a:spcBef>
              <a:spcAft>
                <a:spcPts val="0"/>
              </a:spcAft>
              <a:buSzPts val="1800"/>
              <a:buChar char="●"/>
            </a:pPr>
            <a:r>
              <a:rPr lang="en" sz="1800"/>
              <a:t>Can </a:t>
            </a:r>
            <a:r>
              <a:rPr lang="en" sz="1800"/>
              <a:t>provide</a:t>
            </a:r>
            <a:r>
              <a:rPr lang="en" sz="1800"/>
              <a:t> internet sources (sometimes, for simple things)</a:t>
            </a:r>
            <a:endParaRPr sz="1800"/>
          </a:p>
          <a:p>
            <a:pPr indent="-342900" lvl="0" marL="457200" rtl="0" algn="l">
              <a:spcBef>
                <a:spcPts val="0"/>
              </a:spcBef>
              <a:spcAft>
                <a:spcPts val="0"/>
              </a:spcAft>
              <a:buSzPts val="1800"/>
              <a:buChar char="●"/>
            </a:pPr>
            <a:r>
              <a:rPr lang="en" sz="1800"/>
              <a:t>Doesn’t have a creative side, so doesn’t provide advice or talk about sensitive topics</a:t>
            </a:r>
            <a:endParaRPr sz="1800"/>
          </a:p>
          <a:p>
            <a:pPr indent="-342900" lvl="0" marL="457200" rtl="0" algn="l">
              <a:spcBef>
                <a:spcPts val="0"/>
              </a:spcBef>
              <a:spcAft>
                <a:spcPts val="0"/>
              </a:spcAft>
              <a:buSzPts val="1800"/>
              <a:buChar char="●"/>
            </a:pPr>
            <a:r>
              <a:rPr lang="en" sz="1800"/>
              <a:t>Can generate output beyond text: image responses, coding, image search</a:t>
            </a:r>
            <a:endParaRPr sz="1800"/>
          </a:p>
          <a:p>
            <a:pPr indent="-342900" lvl="0" marL="457200" rtl="0" algn="l">
              <a:spcBef>
                <a:spcPts val="0"/>
              </a:spcBef>
              <a:spcAft>
                <a:spcPts val="0"/>
              </a:spcAft>
              <a:buSzPts val="1800"/>
              <a:buChar char="●"/>
            </a:pPr>
            <a:r>
              <a:rPr lang="en" sz="1800"/>
              <a:t>Is </a:t>
            </a:r>
            <a:r>
              <a:rPr lang="en" sz="1800"/>
              <a:t>compatible</a:t>
            </a:r>
            <a:r>
              <a:rPr lang="en" sz="1800"/>
              <a:t> with a variety of plug-ins, making it very versatile</a:t>
            </a:r>
            <a:endParaRPr sz="1800"/>
          </a:p>
          <a:p>
            <a:pPr indent="-342900" lvl="0" marL="457200" rtl="0" algn="l">
              <a:spcBef>
                <a:spcPts val="0"/>
              </a:spcBef>
              <a:spcAft>
                <a:spcPts val="0"/>
              </a:spcAft>
              <a:buSzPts val="1800"/>
              <a:buChar char="●"/>
            </a:pPr>
            <a:r>
              <a:rPr lang="en" sz="1800"/>
              <a:t>Keeps a history of chats</a:t>
            </a:r>
            <a:endParaRPr sz="1800"/>
          </a:p>
          <a:p>
            <a:pPr indent="-342900" lvl="0" marL="457200" rtl="0" algn="l">
              <a:spcBef>
                <a:spcPts val="0"/>
              </a:spcBef>
              <a:spcAft>
                <a:spcPts val="0"/>
              </a:spcAft>
              <a:buSzPts val="1800"/>
              <a:buChar char="●"/>
            </a:pPr>
            <a:r>
              <a:rPr lang="en" sz="1800"/>
              <a:t>Can export content to google docs, google sheets, etc.</a:t>
            </a:r>
            <a:endParaRPr sz="1800"/>
          </a:p>
          <a:p>
            <a:pPr indent="-342900" lvl="0" marL="457200" rtl="0" algn="l">
              <a:spcBef>
                <a:spcPts val="0"/>
              </a:spcBef>
              <a:spcAft>
                <a:spcPts val="0"/>
              </a:spcAft>
              <a:buSzPts val="1800"/>
              <a:buChar char="●"/>
            </a:pPr>
            <a:r>
              <a:rPr lang="en" sz="1800"/>
              <a:t>Allows for text or voice prompting</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a:t>Source: </a:t>
            </a:r>
            <a:r>
              <a:rPr lang="en" u="sng">
                <a:solidFill>
                  <a:schemeClr val="hlink"/>
                </a:solidFill>
                <a:hlinkClick r:id="rId3"/>
              </a:rPr>
              <a:t>https://www.educatorstechnology.com/2023/05/google-bard-vs-chatgpt-teachers-guide.html</a:t>
            </a: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2"/>
          <p:cNvPicPr preferRelativeResize="0"/>
          <p:nvPr/>
        </p:nvPicPr>
        <p:blipFill>
          <a:blip r:embed="rId3">
            <a:alphaModFix/>
          </a:blip>
          <a:stretch>
            <a:fillRect/>
          </a:stretch>
        </p:blipFill>
        <p:spPr>
          <a:xfrm>
            <a:off x="152400" y="152400"/>
            <a:ext cx="8839203" cy="5479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Fair Use of this Guide</a:t>
            </a:r>
            <a:endParaRPr/>
          </a:p>
        </p:txBody>
      </p:sp>
      <p:sp>
        <p:nvSpPr>
          <p:cNvPr id="72" name="Google Shape;72;p15"/>
          <p:cNvSpPr txBox="1"/>
          <p:nvPr>
            <p:ph idx="1" type="subTitle"/>
          </p:nvPr>
        </p:nvSpPr>
        <p:spPr>
          <a:xfrm>
            <a:off x="311700" y="3778819"/>
            <a:ext cx="8520600" cy="1854600"/>
          </a:xfrm>
          <a:prstGeom prst="rect">
            <a:avLst/>
          </a:prstGeom>
        </p:spPr>
        <p:txBody>
          <a:bodyPr anchorCtr="0" anchor="t" bIns="91425" lIns="91425" spcFirstLastPara="1" rIns="91425" wrap="square" tIns="91425">
            <a:normAutofit fontScale="40000" lnSpcReduction="20000"/>
          </a:bodyPr>
          <a:lstStyle/>
          <a:p>
            <a:pPr indent="0" lvl="0" marL="0" rtl="0" algn="ctr">
              <a:spcBef>
                <a:spcPts val="0"/>
              </a:spcBef>
              <a:spcAft>
                <a:spcPts val="0"/>
              </a:spcAft>
              <a:buNone/>
            </a:pPr>
            <a:r>
              <a:rPr lang="en"/>
              <a:t>You may use, adapt, share this guide according to CC license</a:t>
            </a:r>
            <a:r>
              <a:rPr lang="en"/>
              <a:t> Attribution-NonCommercial-ShareAlike 4.0 International.</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This license requires that reusers give credit to the creator.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It allows reusers to distribute, remix, adapt, and build upon the material in any medium or format, for noncommercial purposes only.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If others modify or adapt the material, they must license the modified material under identical terms.</a:t>
            </a:r>
            <a:endParaRPr/>
          </a:p>
          <a:p>
            <a:pPr indent="-228600" lvl="0" marL="457200" rtl="0" algn="ctr">
              <a:spcBef>
                <a:spcPts val="0"/>
              </a:spcBef>
              <a:spcAft>
                <a:spcPts val="0"/>
              </a:spcAft>
              <a:buSzPct val="100000"/>
              <a:buNone/>
            </a:pPr>
            <a:r>
              <a:t/>
            </a:r>
            <a:endParaRPr/>
          </a:p>
          <a:p>
            <a:pPr indent="-228600" lvl="0" marL="457200" rtl="0" algn="ctr">
              <a:spcBef>
                <a:spcPts val="0"/>
              </a:spcBef>
              <a:spcAft>
                <a:spcPts val="0"/>
              </a:spcAft>
              <a:buSzPct val="100000"/>
              <a:buNone/>
            </a:pPr>
            <a:r>
              <a:rPr lang="en"/>
              <a:t>BY: Tricia Bertram Gallant, UC San Diego</a:t>
            </a:r>
            <a:endParaRPr/>
          </a:p>
          <a:p>
            <a:pPr indent="-228600" lvl="0" marL="457200" rtl="0" algn="ctr">
              <a:spcBef>
                <a:spcPts val="0"/>
              </a:spcBef>
              <a:spcAft>
                <a:spcPts val="0"/>
              </a:spcAft>
              <a:buSzPct val="100000"/>
              <a:buNone/>
            </a:pPr>
            <a:r>
              <a:rPr lang="en"/>
              <a:t>NC: Only noncommercial use is permitted</a:t>
            </a:r>
            <a:endParaRPr/>
          </a:p>
          <a:p>
            <a:pPr indent="-228600" lvl="0" marL="457200" rtl="0" algn="ctr">
              <a:spcBef>
                <a:spcPts val="0"/>
              </a:spcBef>
              <a:spcAft>
                <a:spcPts val="0"/>
              </a:spcAft>
              <a:buSzPct val="100000"/>
              <a:buNone/>
            </a:pPr>
            <a:r>
              <a:rPr lang="en"/>
              <a:t>SA: Adaptations must be shared under the same terms.</a:t>
            </a:r>
            <a:endParaRPr/>
          </a:p>
          <a:p>
            <a:pPr indent="0" lvl="0" marL="0" rtl="0" algn="ctr">
              <a:spcBef>
                <a:spcPts val="0"/>
              </a:spcBef>
              <a:spcAft>
                <a:spcPts val="0"/>
              </a:spcAft>
              <a:buNone/>
            </a:pPr>
            <a:r>
              <a:t/>
            </a:r>
            <a:endParaRPr/>
          </a:p>
        </p:txBody>
      </p:sp>
      <p:sp>
        <p:nvSpPr>
          <p:cNvPr id="73" name="Google Shape;73;p15"/>
          <p:cNvSpPr txBox="1"/>
          <p:nvPr/>
        </p:nvSpPr>
        <p:spPr>
          <a:xfrm>
            <a:off x="55750" y="38675"/>
            <a:ext cx="8910000" cy="38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D14500"/>
                </a:solidFill>
                <a:highlight>
                  <a:srgbClr val="FFFFFF"/>
                </a:highlight>
                <a:uFill>
                  <a:noFill/>
                </a:uFill>
                <a:hlinkClick r:id="rId3">
                  <a:extLst>
                    <a:ext uri="{A12FA001-AC4F-418D-AE19-62706E023703}">
                      <ahyp:hlinkClr val="tx"/>
                    </a:ext>
                  </a:extLst>
                </a:hlinkClick>
              </a:rPr>
              <a:t>Crafting Your GenAI &amp; AI Policy: A Guide for Instructors </a:t>
            </a:r>
            <a:r>
              <a:rPr lang="en" sz="1000">
                <a:solidFill>
                  <a:srgbClr val="333333"/>
                </a:solidFill>
                <a:highlight>
                  <a:srgbClr val="FFFFFF"/>
                </a:highlight>
              </a:rPr>
              <a:t>© 2023 by </a:t>
            </a:r>
            <a:r>
              <a:rPr lang="en" sz="1000">
                <a:solidFill>
                  <a:srgbClr val="D14500"/>
                </a:solidFill>
                <a:highlight>
                  <a:srgbClr val="FFFFFF"/>
                </a:highlight>
                <a:uFill>
                  <a:noFill/>
                </a:uFill>
                <a:hlinkClick r:id="rId4">
                  <a:extLst>
                    <a:ext uri="{A12FA001-AC4F-418D-AE19-62706E023703}">
                      <ahyp:hlinkClr val="tx"/>
                    </a:ext>
                  </a:extLst>
                </a:hlinkClick>
              </a:rPr>
              <a:t>Tricia Bertram Gallant, UC San Diego </a:t>
            </a:r>
            <a:r>
              <a:rPr lang="en" sz="1000">
                <a:solidFill>
                  <a:srgbClr val="333333"/>
                </a:solidFill>
                <a:highlight>
                  <a:srgbClr val="FFFFFF"/>
                </a:highlight>
              </a:rPr>
              <a:t>is licensed under </a:t>
            </a:r>
            <a:r>
              <a:rPr lang="en" sz="1000">
                <a:solidFill>
                  <a:srgbClr val="D14500"/>
                </a:solidFill>
                <a:highlight>
                  <a:srgbClr val="FFFFFF"/>
                </a:highlight>
                <a:uFill>
                  <a:noFill/>
                </a:uFill>
                <a:hlinkClick r:id="rId5">
                  <a:extLst>
                    <a:ext uri="{A12FA001-AC4F-418D-AE19-62706E023703}">
                      <ahyp:hlinkClr val="tx"/>
                    </a:ext>
                  </a:extLst>
                </a:hlinkClick>
              </a:rPr>
              <a:t>CC BY-NC-SA 4.0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0" y="6962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Google Bard</a:t>
            </a:r>
            <a:endParaRPr b="1" u="sng"/>
          </a:p>
        </p:txBody>
      </p:sp>
      <p:sp>
        <p:nvSpPr>
          <p:cNvPr id="237" name="Google Shape;237;p33"/>
          <p:cNvSpPr txBox="1"/>
          <p:nvPr/>
        </p:nvSpPr>
        <p:spPr>
          <a:xfrm>
            <a:off x="96300" y="5423450"/>
            <a:ext cx="89514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Want to know more? </a:t>
            </a:r>
            <a:r>
              <a:rPr lang="en" sz="1800" u="sng">
                <a:solidFill>
                  <a:schemeClr val="hlink"/>
                </a:solidFill>
                <a:hlinkClick r:id="rId3"/>
              </a:rPr>
              <a:t>Interact with Bard yourself</a:t>
            </a:r>
            <a:r>
              <a:rPr lang="en" sz="1800"/>
              <a:t> or c</a:t>
            </a:r>
            <a:r>
              <a:rPr lang="en" sz="1800" u="sng">
                <a:solidFill>
                  <a:schemeClr val="hlink"/>
                </a:solidFill>
                <a:hlinkClick r:id="rId4"/>
              </a:rPr>
              <a:t>lick here for an exchange with Bard</a:t>
            </a:r>
            <a:r>
              <a:rPr lang="en" sz="1800"/>
              <a:t> asking what it can do, and explaining what it can’t do</a:t>
            </a:r>
            <a:endParaRPr sz="18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238" name="Google Shape;238;p3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AIO Analysis</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It’s less functional than Bing Chat for internet searching, doing research, and finding sources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But, it’s more likely to generate more output with less prompting than Bing requires.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Students are probably least likely to use Bard at this point as it seems to be the least developed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Bard would be somewhat useful as a study tool, or as a cheating tool for online exam or homework questions, but less helpful to generate essays or research papers.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solidFill>
                  <a:schemeClr val="hlink"/>
                </a:solidFill>
                <a:hlinkClick r:id="rId3"/>
              </a:rPr>
              <a:t>OpenAI’s ChatGPT </a:t>
            </a:r>
            <a:endParaRPr/>
          </a:p>
          <a:p>
            <a:pPr indent="0" lvl="0" marL="0" rtl="0" algn="ctr">
              <a:spcBef>
                <a:spcPts val="0"/>
              </a:spcBef>
              <a:spcAft>
                <a:spcPts val="0"/>
              </a:spcAft>
              <a:buNone/>
            </a:pPr>
            <a:r>
              <a:rPr lang="en"/>
              <a:t>-3.5 free version</a:t>
            </a:r>
            <a:endParaRPr/>
          </a:p>
          <a:p>
            <a:pPr indent="0" lvl="0" marL="0" rtl="0" algn="ctr">
              <a:spcBef>
                <a:spcPts val="0"/>
              </a:spcBef>
              <a:spcAft>
                <a:spcPts val="0"/>
              </a:spcAft>
              <a:buNone/>
            </a:pPr>
            <a:r>
              <a:rPr lang="en"/>
              <a:t>-4 paid version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5"/>
          <p:cNvSpPr txBox="1"/>
          <p:nvPr>
            <p:ph type="title"/>
          </p:nvPr>
        </p:nvSpPr>
        <p:spPr>
          <a:xfrm>
            <a:off x="152400" y="2479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ChatGPT 3.5 (free)</a:t>
            </a:r>
            <a:endParaRPr/>
          </a:p>
        </p:txBody>
      </p:sp>
      <p:pic>
        <p:nvPicPr>
          <p:cNvPr id="249" name="Google Shape;249;p35"/>
          <p:cNvPicPr preferRelativeResize="0"/>
          <p:nvPr/>
        </p:nvPicPr>
        <p:blipFill>
          <a:blip r:embed="rId3">
            <a:alphaModFix/>
          </a:blip>
          <a:stretch>
            <a:fillRect/>
          </a:stretch>
        </p:blipFill>
        <p:spPr>
          <a:xfrm>
            <a:off x="226463" y="807131"/>
            <a:ext cx="8372475" cy="1790700"/>
          </a:xfrm>
          <a:prstGeom prst="rect">
            <a:avLst/>
          </a:prstGeom>
          <a:noFill/>
          <a:ln>
            <a:noFill/>
          </a:ln>
        </p:spPr>
      </p:pic>
      <p:pic>
        <p:nvPicPr>
          <p:cNvPr id="250" name="Google Shape;250;p35"/>
          <p:cNvPicPr preferRelativeResize="0"/>
          <p:nvPr/>
        </p:nvPicPr>
        <p:blipFill>
          <a:blip r:embed="rId4">
            <a:alphaModFix/>
          </a:blip>
          <a:stretch>
            <a:fillRect/>
          </a:stretch>
        </p:blipFill>
        <p:spPr>
          <a:xfrm>
            <a:off x="226475" y="2274931"/>
            <a:ext cx="7086600" cy="3933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152400" y="2479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ChatGPT 3.5 (free)</a:t>
            </a:r>
            <a:endParaRPr/>
          </a:p>
        </p:txBody>
      </p:sp>
      <p:pic>
        <p:nvPicPr>
          <p:cNvPr id="256" name="Google Shape;256;p36"/>
          <p:cNvPicPr preferRelativeResize="0"/>
          <p:nvPr/>
        </p:nvPicPr>
        <p:blipFill>
          <a:blip r:embed="rId3">
            <a:alphaModFix/>
          </a:blip>
          <a:stretch>
            <a:fillRect/>
          </a:stretch>
        </p:blipFill>
        <p:spPr>
          <a:xfrm>
            <a:off x="503100" y="1879949"/>
            <a:ext cx="7708875" cy="4614400"/>
          </a:xfrm>
          <a:prstGeom prst="rect">
            <a:avLst/>
          </a:prstGeom>
          <a:noFill/>
          <a:ln>
            <a:noFill/>
          </a:ln>
        </p:spPr>
      </p:pic>
      <p:sp>
        <p:nvSpPr>
          <p:cNvPr id="257" name="Google Shape;257;p36"/>
          <p:cNvSpPr txBox="1"/>
          <p:nvPr/>
        </p:nvSpPr>
        <p:spPr>
          <a:xfrm>
            <a:off x="668413" y="1355538"/>
            <a:ext cx="67152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ChatGPT-3.5’s Explanation of its capabilities continued</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311700" y="3250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ChatGPT 4 (paid subscription)</a:t>
            </a:r>
            <a:endParaRPr/>
          </a:p>
        </p:txBody>
      </p:sp>
      <p:pic>
        <p:nvPicPr>
          <p:cNvPr id="263" name="Google Shape;263;p37"/>
          <p:cNvPicPr preferRelativeResize="0"/>
          <p:nvPr/>
        </p:nvPicPr>
        <p:blipFill>
          <a:blip r:embed="rId3">
            <a:alphaModFix/>
          </a:blip>
          <a:stretch>
            <a:fillRect/>
          </a:stretch>
        </p:blipFill>
        <p:spPr>
          <a:xfrm>
            <a:off x="401175" y="938531"/>
            <a:ext cx="6953250" cy="1466850"/>
          </a:xfrm>
          <a:prstGeom prst="rect">
            <a:avLst/>
          </a:prstGeom>
          <a:noFill/>
          <a:ln>
            <a:noFill/>
          </a:ln>
        </p:spPr>
      </p:pic>
      <p:pic>
        <p:nvPicPr>
          <p:cNvPr id="264" name="Google Shape;264;p37"/>
          <p:cNvPicPr preferRelativeResize="0"/>
          <p:nvPr/>
        </p:nvPicPr>
        <p:blipFill>
          <a:blip r:embed="rId4">
            <a:alphaModFix/>
          </a:blip>
          <a:stretch>
            <a:fillRect/>
          </a:stretch>
        </p:blipFill>
        <p:spPr>
          <a:xfrm>
            <a:off x="1523900" y="2405381"/>
            <a:ext cx="7096125" cy="3876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311700" y="5059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ChatGPT 4 (paid subscription)</a:t>
            </a:r>
            <a:endParaRPr/>
          </a:p>
        </p:txBody>
      </p:sp>
      <p:pic>
        <p:nvPicPr>
          <p:cNvPr id="270" name="Google Shape;270;p38"/>
          <p:cNvPicPr preferRelativeResize="0"/>
          <p:nvPr/>
        </p:nvPicPr>
        <p:blipFill>
          <a:blip r:embed="rId3">
            <a:alphaModFix/>
          </a:blip>
          <a:stretch>
            <a:fillRect/>
          </a:stretch>
        </p:blipFill>
        <p:spPr>
          <a:xfrm>
            <a:off x="152400" y="1676256"/>
            <a:ext cx="6858000" cy="2533650"/>
          </a:xfrm>
          <a:prstGeom prst="rect">
            <a:avLst/>
          </a:prstGeom>
          <a:noFill/>
          <a:ln>
            <a:noFill/>
          </a:ln>
        </p:spPr>
      </p:pic>
      <p:sp>
        <p:nvSpPr>
          <p:cNvPr id="271" name="Google Shape;271;p38"/>
          <p:cNvSpPr txBox="1"/>
          <p:nvPr/>
        </p:nvSpPr>
        <p:spPr>
          <a:xfrm>
            <a:off x="311688" y="1241550"/>
            <a:ext cx="67152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ChatGPT-4’s Explanation of its capabilities continued</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1907350" y="-108575"/>
            <a:ext cx="68343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ChatGPT 4 (paid subscription)</a:t>
            </a:r>
            <a:endParaRPr/>
          </a:p>
        </p:txBody>
      </p:sp>
      <p:pic>
        <p:nvPicPr>
          <p:cNvPr id="277" name="Google Shape;277;p39"/>
          <p:cNvPicPr preferRelativeResize="0"/>
          <p:nvPr/>
        </p:nvPicPr>
        <p:blipFill>
          <a:blip r:embed="rId3">
            <a:alphaModFix/>
          </a:blip>
          <a:stretch>
            <a:fillRect/>
          </a:stretch>
        </p:blipFill>
        <p:spPr>
          <a:xfrm>
            <a:off x="1943800" y="653525"/>
            <a:ext cx="6761425" cy="5961600"/>
          </a:xfrm>
          <a:prstGeom prst="rect">
            <a:avLst/>
          </a:prstGeom>
          <a:noFill/>
          <a:ln>
            <a:noFill/>
          </a:ln>
        </p:spPr>
      </p:pic>
      <p:sp>
        <p:nvSpPr>
          <p:cNvPr id="278" name="Google Shape;278;p39"/>
          <p:cNvSpPr txBox="1"/>
          <p:nvPr/>
        </p:nvSpPr>
        <p:spPr>
          <a:xfrm>
            <a:off x="1966913" y="291588"/>
            <a:ext cx="67152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ChatGPT-4’s Explanation of its capabilities continued</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type="title"/>
          </p:nvPr>
        </p:nvSpPr>
        <p:spPr>
          <a:xfrm>
            <a:off x="0" y="6962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ChatGPT-3.5 &amp; </a:t>
            </a:r>
            <a:r>
              <a:rPr b="1" lang="en" u="sng"/>
              <a:t>4</a:t>
            </a:r>
            <a:endParaRPr b="1" u="sng"/>
          </a:p>
        </p:txBody>
      </p:sp>
      <p:sp>
        <p:nvSpPr>
          <p:cNvPr id="284" name="Google Shape;284;p40"/>
          <p:cNvSpPr txBox="1"/>
          <p:nvPr/>
        </p:nvSpPr>
        <p:spPr>
          <a:xfrm>
            <a:off x="96300" y="5138975"/>
            <a:ext cx="8951400" cy="13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Want to know more? </a:t>
            </a:r>
            <a:r>
              <a:rPr lang="en" sz="1800" u="sng">
                <a:solidFill>
                  <a:schemeClr val="hlink"/>
                </a:solidFill>
                <a:hlinkClick r:id="rId3"/>
              </a:rPr>
              <a:t>Interact with ChatGPT</a:t>
            </a:r>
            <a:r>
              <a:rPr lang="en" sz="1800"/>
              <a:t> yourself or </a:t>
            </a:r>
            <a:r>
              <a:rPr lang="en" sz="1800" u="sng">
                <a:solidFill>
                  <a:schemeClr val="hlink"/>
                </a:solidFill>
                <a:hlinkClick r:id="rId4"/>
              </a:rPr>
              <a:t>click here for an exchange with ChatGPT-4</a:t>
            </a:r>
            <a:r>
              <a:rPr lang="en" sz="1800"/>
              <a:t> asking what it can do, and explaining what it can’t do. </a:t>
            </a:r>
            <a:r>
              <a:rPr lang="en" sz="1800" u="sng">
                <a:solidFill>
                  <a:schemeClr val="hlink"/>
                </a:solidFill>
                <a:hlinkClick r:id="rId5"/>
              </a:rPr>
              <a:t>Need help getting started</a:t>
            </a:r>
            <a:r>
              <a:rPr lang="en" sz="1800"/>
              <a:t>? </a:t>
            </a:r>
            <a:endParaRPr sz="1900"/>
          </a:p>
          <a:p>
            <a:pPr indent="0" lvl="0" marL="0" rtl="0" algn="l">
              <a:spcBef>
                <a:spcPts val="0"/>
              </a:spcBef>
              <a:spcAft>
                <a:spcPts val="0"/>
              </a:spcAft>
              <a:buNone/>
            </a:pPr>
            <a:r>
              <a:t/>
            </a:r>
            <a:endParaRPr sz="1900"/>
          </a:p>
        </p:txBody>
      </p:sp>
      <p:sp>
        <p:nvSpPr>
          <p:cNvPr id="285" name="Google Shape;285;p40"/>
          <p:cNvSpPr txBox="1"/>
          <p:nvPr>
            <p:ph idx="1" type="body"/>
          </p:nvPr>
        </p:nvSpPr>
        <p:spPr>
          <a:xfrm>
            <a:off x="311700" y="1229025"/>
            <a:ext cx="8520600" cy="42243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solidFill>
                  <a:schemeClr val="dk1"/>
                </a:solidFill>
              </a:rPr>
              <a:t>AIO Analysis</a:t>
            </a:r>
            <a:endParaRPr b="1">
              <a:solidFill>
                <a:schemeClr val="dk1"/>
              </a:solidFill>
            </a:endParaRPr>
          </a:p>
          <a:p>
            <a:pPr indent="-325755" lvl="0" marL="457200" rtl="0" algn="l">
              <a:spcBef>
                <a:spcPts val="1200"/>
              </a:spcBef>
              <a:spcAft>
                <a:spcPts val="0"/>
              </a:spcAft>
              <a:buClr>
                <a:schemeClr val="dk1"/>
              </a:buClr>
              <a:buSzPct val="100000"/>
              <a:buChar char="●"/>
            </a:pPr>
            <a:r>
              <a:rPr lang="en">
                <a:solidFill>
                  <a:schemeClr val="dk1"/>
                </a:solidFill>
              </a:rPr>
              <a:t>Both are highly functional and very helpful for generating a lot of content fast across many disciplines</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Computer science, languages, arts and humanities, social sciences, physical sciences, business, etc.</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There are limitations of the training data set (up to 2021)</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but plugins can get GPT-4 connected to the internet</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Students are probably most likely to use ChatGPT because it has received the most exposure in the media/social media</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And more likely to use GPT-3.5 since its free</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keep in mind that students may also use GenAI tools built into their existing favorite tools like  </a:t>
            </a:r>
            <a:r>
              <a:rPr lang="en" u="sng">
                <a:solidFill>
                  <a:schemeClr val="hlink"/>
                </a:solidFill>
                <a:hlinkClick r:id="rId6"/>
              </a:rPr>
              <a:t>SnapGPT</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We find ChatGPT-4 to be the most useful as a cheating tool as it will generate answers to anything and everything (even if sometimes it’s wrong)</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It can now also provide real citations with hyperlinks to publications from 2021 or earlier</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Keeps a history of chats (unless the user opts not to), </a:t>
            </a:r>
            <a:r>
              <a:rPr lang="en">
                <a:solidFill>
                  <a:schemeClr val="dk1"/>
                </a:solidFill>
              </a:rPr>
              <a:t>which</a:t>
            </a:r>
            <a:r>
              <a:rPr lang="en">
                <a:solidFill>
                  <a:schemeClr val="dk1"/>
                </a:solidFill>
              </a:rPr>
              <a:t> you will see in the Policy section that this can be helpful.</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1"/>
          <p:cNvSpPr txBox="1"/>
          <p:nvPr>
            <p:ph type="title"/>
          </p:nvPr>
        </p:nvSpPr>
        <p:spPr>
          <a:xfrm>
            <a:off x="311700" y="593376"/>
            <a:ext cx="8520600" cy="94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And there are many more GenAI Tools that exist</a:t>
            </a:r>
            <a:endParaRPr/>
          </a:p>
        </p:txBody>
      </p:sp>
      <p:sp>
        <p:nvSpPr>
          <p:cNvPr id="291" name="Google Shape;291;p41"/>
          <p:cNvSpPr txBox="1"/>
          <p:nvPr>
            <p:ph idx="1" type="body"/>
          </p:nvPr>
        </p:nvSpPr>
        <p:spPr>
          <a:xfrm>
            <a:off x="311700" y="1305008"/>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Claude.ai</a:t>
            </a:r>
            <a:r>
              <a:rPr lang="en"/>
              <a:t> - a chatbot similar to ChatGPT, Bing &amp; Bard</a:t>
            </a:r>
            <a:endParaRPr/>
          </a:p>
          <a:p>
            <a:pPr indent="0" lvl="0" marL="0" rtl="0" algn="l">
              <a:spcBef>
                <a:spcPts val="1200"/>
              </a:spcBef>
              <a:spcAft>
                <a:spcPts val="0"/>
              </a:spcAft>
              <a:buNone/>
            </a:pPr>
            <a:r>
              <a:rPr lang="en" u="sng">
                <a:solidFill>
                  <a:schemeClr val="hlink"/>
                </a:solidFill>
                <a:hlinkClick r:id="rId4"/>
              </a:rPr>
              <a:t>Consensus.app</a:t>
            </a:r>
            <a:r>
              <a:rPr lang="en"/>
              <a:t> - answer any question about anything!</a:t>
            </a:r>
            <a:endParaRPr/>
          </a:p>
          <a:p>
            <a:pPr indent="0" lvl="0" marL="0" rtl="0" algn="l">
              <a:spcBef>
                <a:spcPts val="1200"/>
              </a:spcBef>
              <a:spcAft>
                <a:spcPts val="0"/>
              </a:spcAft>
              <a:buNone/>
            </a:pPr>
            <a:r>
              <a:rPr lang="en" u="sng">
                <a:solidFill>
                  <a:schemeClr val="hlink"/>
                </a:solidFill>
                <a:hlinkClick r:id="rId5"/>
              </a:rPr>
              <a:t>Wolfram Alpha</a:t>
            </a:r>
            <a:r>
              <a:rPr lang="en"/>
              <a:t> - an oldie but a goodie - provides answers in Math, Science, Society, etc.</a:t>
            </a:r>
            <a:endParaRPr/>
          </a:p>
          <a:p>
            <a:pPr indent="0" lvl="0" marL="0" rtl="0" algn="l">
              <a:spcBef>
                <a:spcPts val="1200"/>
              </a:spcBef>
              <a:spcAft>
                <a:spcPts val="0"/>
              </a:spcAft>
              <a:buNone/>
            </a:pPr>
            <a:r>
              <a:rPr lang="en" u="sng">
                <a:solidFill>
                  <a:schemeClr val="hlink"/>
                </a:solidFill>
                <a:hlinkClick r:id="rId6"/>
              </a:rPr>
              <a:t>MathGPTPro</a:t>
            </a:r>
            <a:r>
              <a:rPr lang="en"/>
              <a:t> - solving advanced mathematics questions</a:t>
            </a:r>
            <a:endParaRPr/>
          </a:p>
          <a:p>
            <a:pPr indent="0" lvl="0" marL="0" rtl="0" algn="l">
              <a:spcBef>
                <a:spcPts val="1200"/>
              </a:spcBef>
              <a:spcAft>
                <a:spcPts val="0"/>
              </a:spcAft>
              <a:buNone/>
            </a:pPr>
            <a:r>
              <a:rPr lang="en" u="sng">
                <a:solidFill>
                  <a:schemeClr val="hlink"/>
                </a:solidFill>
                <a:hlinkClick r:id="rId7"/>
              </a:rPr>
              <a:t>Humata AI</a:t>
            </a:r>
            <a:r>
              <a:rPr lang="en"/>
              <a:t> - an LLM that can summarize and synthesize articles, and answer questions about those articles (as well as generate new content)</a:t>
            </a:r>
            <a:endParaRPr/>
          </a:p>
          <a:p>
            <a:pPr indent="0" lvl="0" marL="0" rtl="0" algn="l">
              <a:spcBef>
                <a:spcPts val="1200"/>
              </a:spcBef>
              <a:spcAft>
                <a:spcPts val="0"/>
              </a:spcAft>
              <a:buNone/>
            </a:pPr>
            <a:r>
              <a:rPr lang="en" u="sng">
                <a:solidFill>
                  <a:schemeClr val="hlink"/>
                </a:solidFill>
                <a:hlinkClick r:id="rId8"/>
              </a:rPr>
              <a:t>Orygo AI</a:t>
            </a:r>
            <a:r>
              <a:rPr lang="en"/>
              <a:t> - reads and </a:t>
            </a:r>
            <a:r>
              <a:rPr lang="en"/>
              <a:t>generates</a:t>
            </a:r>
            <a:r>
              <a:rPr lang="en"/>
              <a:t> explanations of research so you don’t have to!</a:t>
            </a:r>
            <a:endParaRPr/>
          </a:p>
          <a:p>
            <a:pPr indent="0" lvl="0" marL="0" rtl="0" algn="l">
              <a:spcBef>
                <a:spcPts val="1200"/>
              </a:spcBef>
              <a:spcAft>
                <a:spcPts val="1200"/>
              </a:spcAft>
              <a:buNone/>
            </a:pPr>
            <a:r>
              <a:rPr lang="en" u="sng">
                <a:solidFill>
                  <a:schemeClr val="hlink"/>
                </a:solidFill>
                <a:hlinkClick r:id="rId9"/>
              </a:rPr>
              <a:t>PaperBrain</a:t>
            </a:r>
            <a:r>
              <a:rPr lang="en"/>
              <a:t> - interface </a:t>
            </a:r>
            <a:r>
              <a:rPr lang="en"/>
              <a:t>between</a:t>
            </a:r>
            <a:r>
              <a:rPr lang="en"/>
              <a:t> “reader” and reading - ask the AI what the paper/reading is about - the AI of cliff/sparks notes</a:t>
            </a:r>
            <a:endParaRPr/>
          </a:p>
        </p:txBody>
      </p:sp>
      <p:sp>
        <p:nvSpPr>
          <p:cNvPr id="292" name="Google Shape;292;p41"/>
          <p:cNvSpPr txBox="1"/>
          <p:nvPr/>
        </p:nvSpPr>
        <p:spPr>
          <a:xfrm>
            <a:off x="311700" y="5574325"/>
            <a:ext cx="86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a comprehensive and constantly updated inventory of AI tools, </a:t>
            </a:r>
            <a:r>
              <a:rPr lang="en" u="sng">
                <a:solidFill>
                  <a:schemeClr val="hlink"/>
                </a:solidFill>
                <a:hlinkClick r:id="rId10"/>
              </a:rPr>
              <a:t>check out Futurepedia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2">
            <a:hlinkClick action="ppaction://hlinksldjump" r:id="rId3"/>
          </p:cNvPr>
          <p:cNvSpPr txBox="1"/>
          <p:nvPr>
            <p:ph idx="1" type="body"/>
          </p:nvPr>
        </p:nvSpPr>
        <p:spPr>
          <a:xfrm>
            <a:off x="230597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is Generative AI</a:t>
            </a:r>
            <a:endParaRPr/>
          </a:p>
        </p:txBody>
      </p:sp>
      <p:sp>
        <p:nvSpPr>
          <p:cNvPr id="298" name="Google Shape;298;p42">
            <a:hlinkClick action="ppaction://hlinksldjump" r:id="rId4"/>
          </p:cNvPr>
          <p:cNvSpPr txBox="1"/>
          <p:nvPr>
            <p:ph idx="1" type="body"/>
          </p:nvPr>
        </p:nvSpPr>
        <p:spPr>
          <a:xfrm>
            <a:off x="4572000" y="949858"/>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t>
            </a:r>
            <a:br>
              <a:rPr lang="en"/>
            </a:br>
            <a:r>
              <a:rPr lang="en"/>
              <a:t>GenAI can do</a:t>
            </a:r>
            <a:endParaRPr/>
          </a:p>
        </p:txBody>
      </p:sp>
      <p:sp>
        <p:nvSpPr>
          <p:cNvPr id="299" name="Google Shape;299;p42">
            <a:hlinkClick action="ppaction://hlinksldjump" r:id="rId5"/>
          </p:cNvPr>
          <p:cNvSpPr txBox="1"/>
          <p:nvPr>
            <p:ph idx="1" type="body"/>
          </p:nvPr>
        </p:nvSpPr>
        <p:spPr>
          <a:xfrm>
            <a:off x="2305975"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300" name="Google Shape;300;p42">
            <a:hlinkClick action="ppaction://hlinksldjump" r:id="rId6"/>
          </p:cNvPr>
          <p:cNvSpPr txBox="1"/>
          <p:nvPr>
            <p:ph idx="1" type="body"/>
          </p:nvPr>
        </p:nvSpPr>
        <p:spPr>
          <a:xfrm>
            <a:off x="6838025" y="35731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test its impact on my class</a:t>
            </a:r>
            <a:endParaRPr/>
          </a:p>
        </p:txBody>
      </p:sp>
      <p:sp>
        <p:nvSpPr>
          <p:cNvPr id="301" name="Google Shape;301;p42">
            <a:hlinkClick action="ppaction://hlinksldjump" r:id="rId7"/>
          </p:cNvPr>
          <p:cNvSpPr txBox="1"/>
          <p:nvPr>
            <p:ph idx="1" type="body"/>
          </p:nvPr>
        </p:nvSpPr>
        <p:spPr>
          <a:xfrm>
            <a:off x="4677938"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AI Tools you might want students to use</a:t>
            </a:r>
            <a:endParaRPr/>
          </a:p>
        </p:txBody>
      </p:sp>
      <p:sp>
        <p:nvSpPr>
          <p:cNvPr id="302" name="Google Shape;302;p42">
            <a:hlinkClick action="ppaction://hlinksldjump" r:id="rId8"/>
          </p:cNvPr>
          <p:cNvSpPr txBox="1"/>
          <p:nvPr>
            <p:ph idx="1" type="body"/>
          </p:nvPr>
        </p:nvSpPr>
        <p:spPr>
          <a:xfrm>
            <a:off x="6838025" y="949858"/>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care about GenAI</a:t>
            </a:r>
            <a:endParaRPr/>
          </a:p>
        </p:txBody>
      </p:sp>
      <p:sp>
        <p:nvSpPr>
          <p:cNvPr id="303" name="Google Shape;303;p42"/>
          <p:cNvSpPr/>
          <p:nvPr/>
        </p:nvSpPr>
        <p:spPr>
          <a:xfrm>
            <a:off x="3916400" y="1544125"/>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2"/>
          <p:cNvSpPr/>
          <p:nvPr/>
        </p:nvSpPr>
        <p:spPr>
          <a:xfrm>
            <a:off x="6149100" y="16919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2"/>
          <p:cNvSpPr/>
          <p:nvPr/>
        </p:nvSpPr>
        <p:spPr>
          <a:xfrm rot="10800000">
            <a:off x="3975975"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2"/>
          <p:cNvSpPr/>
          <p:nvPr/>
        </p:nvSpPr>
        <p:spPr>
          <a:xfrm rot="5400000">
            <a:off x="7298825" y="30035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2"/>
          <p:cNvSpPr/>
          <p:nvPr/>
        </p:nvSpPr>
        <p:spPr>
          <a:xfrm rot="10800000">
            <a:off x="6149100"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2"/>
          <p:cNvSpPr txBox="1"/>
          <p:nvPr/>
        </p:nvSpPr>
        <p:spPr>
          <a:xfrm>
            <a:off x="0" y="0"/>
            <a:ext cx="8911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rPr>
              <a:t>Entry Point #1: GenAI &amp; Learning</a:t>
            </a:r>
            <a:endParaRPr sz="3800">
              <a:solidFill>
                <a:schemeClr val="dk1"/>
              </a:solidFill>
            </a:endParaRPr>
          </a:p>
        </p:txBody>
      </p:sp>
      <p:sp>
        <p:nvSpPr>
          <p:cNvPr id="309" name="Google Shape;309;p42"/>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Point of this Guide</a:t>
            </a:r>
            <a:endParaRPr/>
          </a:p>
        </p:txBody>
      </p:sp>
      <p:sp>
        <p:nvSpPr>
          <p:cNvPr id="79" name="Google Shape;79;p16"/>
          <p:cNvSpPr txBox="1"/>
          <p:nvPr>
            <p:ph idx="1" type="body"/>
          </p:nvPr>
        </p:nvSpPr>
        <p:spPr>
          <a:xfrm>
            <a:off x="311700" y="1356874"/>
            <a:ext cx="8520600" cy="5105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This Guide is intended to help university instructors determine and write their course policy on whether students are allowed to use Generative Artificial Intelligence (GenAI) tools in the process of completing their academic work. In other words, their GenAI &amp; Academic Integrity Policy.</a:t>
            </a:r>
            <a:endParaRPr/>
          </a:p>
          <a:p>
            <a:pPr indent="0" lvl="0" marL="0" rtl="0" algn="l">
              <a:spcBef>
                <a:spcPts val="1200"/>
              </a:spcBef>
              <a:spcAft>
                <a:spcPts val="0"/>
              </a:spcAft>
              <a:buNone/>
            </a:pPr>
            <a:r>
              <a:rPr lang="en"/>
              <a:t>In order to make that determination, instructors may have to learn more about GenAI, figure out how GenAI </a:t>
            </a:r>
            <a:r>
              <a:rPr lang="en"/>
              <a:t>impacts their particular course learning outcomes, revise their course learning outcomes, and/or redesign their course assessments.</a:t>
            </a:r>
            <a:endParaRPr/>
          </a:p>
          <a:p>
            <a:pPr indent="0" lvl="0" marL="0" rtl="0" algn="l">
              <a:spcBef>
                <a:spcPts val="1200"/>
              </a:spcBef>
              <a:spcAft>
                <a:spcPts val="0"/>
              </a:spcAft>
              <a:buNone/>
            </a:pPr>
            <a:r>
              <a:rPr lang="en"/>
              <a:t>So, this Guide provides </a:t>
            </a:r>
            <a:r>
              <a:rPr lang="en" u="sng">
                <a:solidFill>
                  <a:schemeClr val="hlink"/>
                </a:solidFill>
                <a:hlinkClick action="ppaction://hlinksldjump" r:id="rId3"/>
              </a:rPr>
              <a:t>different entry points</a:t>
            </a:r>
            <a:r>
              <a:rPr lang="en"/>
              <a:t> into the process, enabling instructors to choose where they might need to start. Want to jump right into crafting your GenAI &amp; Academic Integrity Policy? You can. Already know about GenAI but want to first rethink your course learning outcomes? Then you can. </a:t>
            </a:r>
            <a:endParaRPr/>
          </a:p>
          <a:p>
            <a:pPr indent="0" lvl="0" marL="0" rtl="0" algn="l">
              <a:spcBef>
                <a:spcPts val="1200"/>
              </a:spcBef>
              <a:spcAft>
                <a:spcPts val="0"/>
              </a:spcAft>
              <a:buNone/>
            </a:pPr>
            <a:r>
              <a:rPr lang="en"/>
              <a:t>Choose your own adventure. There is no one, right way to proceed.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3"/>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Why Should I Care about the impact of these GenAI tools on my class learning outcomes?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4"/>
          <p:cNvSpPr txBox="1"/>
          <p:nvPr>
            <p:ph type="title"/>
          </p:nvPr>
        </p:nvSpPr>
        <p:spPr>
          <a:xfrm>
            <a:off x="5772500" y="1114000"/>
            <a:ext cx="3090000" cy="10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Students are using it and they are using it more than you are!</a:t>
            </a:r>
            <a:endParaRPr sz="2720"/>
          </a:p>
        </p:txBody>
      </p:sp>
      <p:pic>
        <p:nvPicPr>
          <p:cNvPr id="320" name="Google Shape;320;p44">
            <a:hlinkClick r:id="rId3"/>
          </p:cNvPr>
          <p:cNvPicPr preferRelativeResize="0"/>
          <p:nvPr/>
        </p:nvPicPr>
        <p:blipFill>
          <a:blip r:embed="rId4">
            <a:alphaModFix/>
          </a:blip>
          <a:stretch>
            <a:fillRect/>
          </a:stretch>
        </p:blipFill>
        <p:spPr>
          <a:xfrm>
            <a:off x="69725" y="-8"/>
            <a:ext cx="5276584" cy="3820975"/>
          </a:xfrm>
          <a:prstGeom prst="rect">
            <a:avLst/>
          </a:prstGeom>
          <a:noFill/>
          <a:ln>
            <a:noFill/>
          </a:ln>
        </p:spPr>
      </p:pic>
      <p:pic>
        <p:nvPicPr>
          <p:cNvPr id="321" name="Google Shape;321;p44">
            <a:hlinkClick r:id="rId5"/>
          </p:cNvPr>
          <p:cNvPicPr preferRelativeResize="0"/>
          <p:nvPr/>
        </p:nvPicPr>
        <p:blipFill>
          <a:blip r:embed="rId6">
            <a:alphaModFix/>
          </a:blip>
          <a:stretch>
            <a:fillRect/>
          </a:stretch>
        </p:blipFill>
        <p:spPr>
          <a:xfrm>
            <a:off x="3687000" y="3490930"/>
            <a:ext cx="5457001" cy="3266320"/>
          </a:xfrm>
          <a:prstGeom prst="rect">
            <a:avLst/>
          </a:prstGeom>
          <a:noFill/>
          <a:ln>
            <a:noFill/>
          </a:ln>
        </p:spPr>
      </p:pic>
      <p:cxnSp>
        <p:nvCxnSpPr>
          <p:cNvPr id="322" name="Google Shape;322;p44"/>
          <p:cNvCxnSpPr/>
          <p:nvPr/>
        </p:nvCxnSpPr>
        <p:spPr>
          <a:xfrm>
            <a:off x="6324825" y="357350"/>
            <a:ext cx="569400" cy="802200"/>
          </a:xfrm>
          <a:prstGeom prst="straightConnector1">
            <a:avLst/>
          </a:prstGeom>
          <a:noFill/>
          <a:ln cap="flat" cmpd="sng" w="76200">
            <a:solidFill>
              <a:srgbClr val="D73F09"/>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32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5"/>
          <p:cNvSpPr txBox="1"/>
          <p:nvPr>
            <p:ph type="title"/>
          </p:nvPr>
        </p:nvSpPr>
        <p:spPr>
          <a:xfrm>
            <a:off x="386400" y="149573"/>
            <a:ext cx="8757600" cy="139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Students are using the </a:t>
            </a:r>
            <a:r>
              <a:rPr b="1" lang="en"/>
              <a:t>tools</a:t>
            </a:r>
            <a:r>
              <a:rPr b="1" lang="en"/>
              <a:t> </a:t>
            </a:r>
            <a:r>
              <a:rPr b="1" lang="en"/>
              <a:t>because</a:t>
            </a:r>
            <a:r>
              <a:rPr b="1" lang="en"/>
              <a:t> they believe that they will be helpful and have a positive impact on their learning</a:t>
            </a:r>
            <a:endParaRPr b="1"/>
          </a:p>
        </p:txBody>
      </p:sp>
      <p:pic>
        <p:nvPicPr>
          <p:cNvPr id="328" name="Google Shape;328;p45">
            <a:hlinkClick r:id="rId3"/>
          </p:cNvPr>
          <p:cNvPicPr preferRelativeResize="0"/>
          <p:nvPr/>
        </p:nvPicPr>
        <p:blipFill>
          <a:blip r:embed="rId4">
            <a:alphaModFix/>
          </a:blip>
          <a:stretch>
            <a:fillRect/>
          </a:stretch>
        </p:blipFill>
        <p:spPr>
          <a:xfrm>
            <a:off x="845763" y="1545177"/>
            <a:ext cx="7452476" cy="4856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311700" y="231067"/>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355"/>
              <a:t>Ignoring the impact of GenAI Tools on your Course Learning Outcomes undermines: </a:t>
            </a:r>
            <a:endParaRPr sz="3355"/>
          </a:p>
          <a:p>
            <a:pPr indent="0" lvl="0" marL="0" rtl="0" algn="l">
              <a:spcBef>
                <a:spcPts val="0"/>
              </a:spcBef>
              <a:spcAft>
                <a:spcPts val="0"/>
              </a:spcAft>
              <a:buNone/>
            </a:pPr>
            <a:r>
              <a:t/>
            </a:r>
            <a:endParaRPr sz="3355"/>
          </a:p>
          <a:p>
            <a:pPr indent="-401320" lvl="0" marL="457200" rtl="0" algn="l">
              <a:spcBef>
                <a:spcPts val="0"/>
              </a:spcBef>
              <a:spcAft>
                <a:spcPts val="0"/>
              </a:spcAft>
              <a:buSzPct val="100000"/>
              <a:buChar char="●"/>
            </a:pPr>
            <a:r>
              <a:rPr lang="en" sz="3022"/>
              <a:t>teaching</a:t>
            </a:r>
            <a:endParaRPr sz="3022"/>
          </a:p>
          <a:p>
            <a:pPr indent="-401320" lvl="1" marL="914400" rtl="0" algn="l">
              <a:spcBef>
                <a:spcPts val="0"/>
              </a:spcBef>
              <a:spcAft>
                <a:spcPts val="0"/>
              </a:spcAft>
              <a:buSzPct val="100000"/>
              <a:buChar char="○"/>
            </a:pPr>
            <a:r>
              <a:rPr lang="en" sz="3022"/>
              <a:t>you’re not teaching the skills/knowledge you think you are</a:t>
            </a:r>
            <a:endParaRPr sz="3022"/>
          </a:p>
          <a:p>
            <a:pPr indent="-401320" lvl="0" marL="457200" rtl="0" algn="l">
              <a:spcBef>
                <a:spcPts val="0"/>
              </a:spcBef>
              <a:spcAft>
                <a:spcPts val="0"/>
              </a:spcAft>
              <a:buSzPct val="100000"/>
              <a:buChar char="●"/>
            </a:pPr>
            <a:r>
              <a:rPr lang="en" sz="3022"/>
              <a:t>learning</a:t>
            </a:r>
            <a:endParaRPr sz="3022"/>
          </a:p>
          <a:p>
            <a:pPr indent="-401320" lvl="1" marL="914400" rtl="0" algn="l">
              <a:spcBef>
                <a:spcPts val="0"/>
              </a:spcBef>
              <a:spcAft>
                <a:spcPts val="0"/>
              </a:spcAft>
              <a:buSzPct val="100000"/>
              <a:buChar char="○"/>
            </a:pPr>
            <a:r>
              <a:rPr lang="en" sz="3022"/>
              <a:t>the students aren’t learning what we intended </a:t>
            </a:r>
            <a:endParaRPr sz="3022"/>
          </a:p>
          <a:p>
            <a:pPr indent="-401320" lvl="0" marL="457200" rtl="0" algn="l">
              <a:spcBef>
                <a:spcPts val="0"/>
              </a:spcBef>
              <a:spcAft>
                <a:spcPts val="0"/>
              </a:spcAft>
              <a:buSzPct val="100000"/>
              <a:buChar char="●"/>
            </a:pPr>
            <a:r>
              <a:rPr lang="en" sz="3022"/>
              <a:t>assessment integrity</a:t>
            </a:r>
            <a:endParaRPr sz="3022"/>
          </a:p>
          <a:p>
            <a:pPr indent="-401320" lvl="1" marL="914400" rtl="0" algn="l">
              <a:spcBef>
                <a:spcPts val="0"/>
              </a:spcBef>
              <a:spcAft>
                <a:spcPts val="0"/>
              </a:spcAft>
              <a:buSzPct val="100000"/>
              <a:buChar char="○"/>
            </a:pPr>
            <a:r>
              <a:rPr lang="en" sz="3022"/>
              <a:t>we </a:t>
            </a:r>
            <a:r>
              <a:rPr lang="en" sz="3022"/>
              <a:t>aren’t evaluating what we think we are</a:t>
            </a:r>
            <a:endParaRPr sz="3022"/>
          </a:p>
          <a:p>
            <a:pPr indent="-401320" lvl="0" marL="457200" rtl="0" algn="l">
              <a:spcBef>
                <a:spcPts val="0"/>
              </a:spcBef>
              <a:spcAft>
                <a:spcPts val="0"/>
              </a:spcAft>
              <a:buSzPct val="100000"/>
              <a:buChar char="●"/>
            </a:pPr>
            <a:r>
              <a:rPr lang="en" sz="3022"/>
              <a:t>degree integrity</a:t>
            </a:r>
            <a:endParaRPr sz="3022"/>
          </a:p>
          <a:p>
            <a:pPr indent="-401320" lvl="1" marL="914400" rtl="0" algn="l">
              <a:spcBef>
                <a:spcPts val="0"/>
              </a:spcBef>
              <a:spcAft>
                <a:spcPts val="0"/>
              </a:spcAft>
              <a:buSzPct val="100000"/>
              <a:buChar char="○"/>
            </a:pPr>
            <a:r>
              <a:rPr lang="en" sz="3022"/>
              <a:t>Students don’t have the knowledge &amp; skills we say they do</a:t>
            </a:r>
            <a:endParaRPr sz="2466"/>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a:hlinkClick action="ppaction://hlinksldjump" r:id="rId3"/>
          </p:cNvPr>
          <p:cNvSpPr txBox="1"/>
          <p:nvPr>
            <p:ph idx="1" type="body"/>
          </p:nvPr>
        </p:nvSpPr>
        <p:spPr>
          <a:xfrm>
            <a:off x="230597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is Generative AI</a:t>
            </a:r>
            <a:endParaRPr/>
          </a:p>
        </p:txBody>
      </p:sp>
      <p:sp>
        <p:nvSpPr>
          <p:cNvPr id="339" name="Google Shape;339;p47">
            <a:hlinkClick action="ppaction://hlinksldjump" r:id="rId4"/>
          </p:cNvPr>
          <p:cNvSpPr txBox="1"/>
          <p:nvPr>
            <p:ph idx="1" type="body"/>
          </p:nvPr>
        </p:nvSpPr>
        <p:spPr>
          <a:xfrm>
            <a:off x="4572000" y="949858"/>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t>
            </a:r>
            <a:br>
              <a:rPr lang="en"/>
            </a:br>
            <a:r>
              <a:rPr lang="en"/>
              <a:t>GenAI can do</a:t>
            </a:r>
            <a:endParaRPr/>
          </a:p>
        </p:txBody>
      </p:sp>
      <p:sp>
        <p:nvSpPr>
          <p:cNvPr id="340" name="Google Shape;340;p47">
            <a:hlinkClick action="ppaction://hlinksldjump" r:id="rId5"/>
          </p:cNvPr>
          <p:cNvSpPr txBox="1"/>
          <p:nvPr>
            <p:ph idx="1" type="body"/>
          </p:nvPr>
        </p:nvSpPr>
        <p:spPr>
          <a:xfrm>
            <a:off x="2305975"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341" name="Google Shape;341;p47">
            <a:hlinkClick action="ppaction://hlinksldjump" r:id="rId6"/>
          </p:cNvPr>
          <p:cNvSpPr txBox="1"/>
          <p:nvPr>
            <p:ph idx="1" type="body"/>
          </p:nvPr>
        </p:nvSpPr>
        <p:spPr>
          <a:xfrm>
            <a:off x="6838025" y="3573158"/>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test its impact on my class</a:t>
            </a:r>
            <a:endParaRPr/>
          </a:p>
        </p:txBody>
      </p:sp>
      <p:sp>
        <p:nvSpPr>
          <p:cNvPr id="342" name="Google Shape;342;p47">
            <a:hlinkClick action="ppaction://hlinksldjump" r:id="rId7"/>
          </p:cNvPr>
          <p:cNvSpPr txBox="1"/>
          <p:nvPr>
            <p:ph idx="1" type="body"/>
          </p:nvPr>
        </p:nvSpPr>
        <p:spPr>
          <a:xfrm>
            <a:off x="4677938"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AI Tools you might want students to use</a:t>
            </a:r>
            <a:endParaRPr/>
          </a:p>
        </p:txBody>
      </p:sp>
      <p:sp>
        <p:nvSpPr>
          <p:cNvPr id="343" name="Google Shape;343;p47">
            <a:hlinkClick action="ppaction://hlinksldjump" r:id="rId8"/>
          </p:cNvPr>
          <p:cNvSpPr txBox="1"/>
          <p:nvPr>
            <p:ph idx="1" type="body"/>
          </p:nvPr>
        </p:nvSpPr>
        <p:spPr>
          <a:xfrm>
            <a:off x="6838025" y="949858"/>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care about GenAI</a:t>
            </a:r>
            <a:endParaRPr/>
          </a:p>
        </p:txBody>
      </p:sp>
      <p:sp>
        <p:nvSpPr>
          <p:cNvPr id="344" name="Google Shape;344;p47"/>
          <p:cNvSpPr/>
          <p:nvPr/>
        </p:nvSpPr>
        <p:spPr>
          <a:xfrm>
            <a:off x="3916400" y="1544125"/>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7"/>
          <p:cNvSpPr/>
          <p:nvPr/>
        </p:nvSpPr>
        <p:spPr>
          <a:xfrm>
            <a:off x="6149100" y="16919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7"/>
          <p:cNvSpPr/>
          <p:nvPr/>
        </p:nvSpPr>
        <p:spPr>
          <a:xfrm rot="10800000">
            <a:off x="3975975"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7"/>
          <p:cNvSpPr/>
          <p:nvPr/>
        </p:nvSpPr>
        <p:spPr>
          <a:xfrm rot="5400000">
            <a:off x="7298825" y="30035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7"/>
          <p:cNvSpPr/>
          <p:nvPr/>
        </p:nvSpPr>
        <p:spPr>
          <a:xfrm rot="10800000">
            <a:off x="6149100"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7"/>
          <p:cNvSpPr txBox="1"/>
          <p:nvPr/>
        </p:nvSpPr>
        <p:spPr>
          <a:xfrm>
            <a:off x="0" y="0"/>
            <a:ext cx="8911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rPr>
              <a:t>Entry Point #1: GenAI &amp; Learning</a:t>
            </a:r>
            <a:endParaRPr sz="3800">
              <a:solidFill>
                <a:schemeClr val="dk1"/>
              </a:solidFill>
            </a:endParaRPr>
          </a:p>
        </p:txBody>
      </p:sp>
      <p:sp>
        <p:nvSpPr>
          <p:cNvPr id="350" name="Google Shape;350;p47"/>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8"/>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How do I figure out how it will impact my course learning outcomes?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9"/>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Try it out!</a:t>
            </a:r>
            <a:endParaRPr/>
          </a:p>
        </p:txBody>
      </p:sp>
      <p:sp>
        <p:nvSpPr>
          <p:cNvPr id="361" name="Google Shape;361;p49"/>
          <p:cNvSpPr txBox="1"/>
          <p:nvPr>
            <p:ph idx="1" type="body"/>
          </p:nvPr>
        </p:nvSpPr>
        <p:spPr>
          <a:xfrm>
            <a:off x="401350" y="1288549"/>
            <a:ext cx="8520600" cy="500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Two choices (depending on your comfort level):</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U</a:t>
            </a:r>
            <a:r>
              <a:rPr lang="en"/>
              <a:t>se </a:t>
            </a:r>
            <a:r>
              <a:rPr lang="en" u="sng">
                <a:solidFill>
                  <a:schemeClr val="hlink"/>
                </a:solidFill>
                <a:hlinkClick r:id="rId3"/>
              </a:rPr>
              <a:t>some pre-existing prompts</a:t>
            </a:r>
            <a:r>
              <a:rPr lang="en"/>
              <a:t> from others</a:t>
            </a:r>
            <a:endParaRPr/>
          </a:p>
          <a:p>
            <a:pPr indent="0" lvl="0" marL="0" rtl="0" algn="l">
              <a:spcBef>
                <a:spcPts val="1200"/>
              </a:spcBef>
              <a:spcAft>
                <a:spcPts val="0"/>
              </a:spcAft>
              <a:buNone/>
            </a:pPr>
            <a:r>
              <a:rPr lang="en"/>
              <a:t>OR </a:t>
            </a:r>
            <a:endParaRPr/>
          </a:p>
          <a:p>
            <a:pPr indent="0" lvl="0" marL="0" rtl="0" algn="l">
              <a:spcBef>
                <a:spcPts val="1200"/>
              </a:spcBef>
              <a:spcAft>
                <a:spcPts val="0"/>
              </a:spcAft>
              <a:buNone/>
            </a:pPr>
            <a:r>
              <a:rPr lang="en"/>
              <a:t>Copy and paste your own course learning outcomes (or an assessment prompt designed to measure the learning outcome) into one of the tools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The second is more helpful, but some instructors are worried about: 1) helping to train the tools with their intellectual property; 2) unanswered copyright questions with GenAI. Having said t</a:t>
            </a:r>
            <a:r>
              <a:rPr lang="en" u="sng">
                <a:solidFill>
                  <a:schemeClr val="hlink"/>
                </a:solidFill>
                <a:hlinkClick r:id="rId4"/>
              </a:rPr>
              <a:t>hat, your students likely have already or will be pasting your prompts into GenAI anyway.</a:t>
            </a:r>
            <a:r>
              <a:rPr lang="en"/>
              <a:t> Regardless, </a:t>
            </a:r>
            <a:r>
              <a:rPr lang="en" u="sng">
                <a:solidFill>
                  <a:schemeClr val="hlink"/>
                </a:solidFill>
                <a:hlinkClick r:id="rId5"/>
              </a:rPr>
              <a:t>you can opt out of OpenAI retaining and using your input</a:t>
            </a:r>
            <a:r>
              <a:rPr lang="en"/>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0"/>
          <p:cNvSpPr txBox="1"/>
          <p:nvPr/>
        </p:nvSpPr>
        <p:spPr>
          <a:xfrm>
            <a:off x="0" y="0"/>
            <a:ext cx="9144000" cy="585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400"/>
              </a:spcBef>
              <a:spcAft>
                <a:spcPts val="700"/>
              </a:spcAft>
              <a:buClr>
                <a:schemeClr val="dk1"/>
              </a:buClr>
              <a:buSzPts val="1100"/>
              <a:buFont typeface="Arial"/>
              <a:buNone/>
            </a:pPr>
            <a:r>
              <a:rPr b="1" lang="en" sz="2600">
                <a:solidFill>
                  <a:schemeClr val="dk1"/>
                </a:solidFill>
              </a:rPr>
              <a:t>Testing C</a:t>
            </a:r>
            <a:r>
              <a:rPr b="1" lang="en" sz="2600">
                <a:solidFill>
                  <a:schemeClr val="dk1"/>
                </a:solidFill>
              </a:rPr>
              <a:t>ourse Learning Outcomes</a:t>
            </a:r>
            <a:endParaRPr sz="2600">
              <a:solidFill>
                <a:schemeClr val="dk1"/>
              </a:solidFill>
            </a:endParaRPr>
          </a:p>
        </p:txBody>
      </p:sp>
      <p:sp>
        <p:nvSpPr>
          <p:cNvPr id="367" name="Google Shape;367;p50"/>
          <p:cNvSpPr txBox="1"/>
          <p:nvPr/>
        </p:nvSpPr>
        <p:spPr>
          <a:xfrm>
            <a:off x="48300" y="5748775"/>
            <a:ext cx="90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The above course learning outcomes were copied from </a:t>
            </a:r>
            <a:r>
              <a:rPr b="1" lang="en" u="sng">
                <a:solidFill>
                  <a:schemeClr val="hlink"/>
                </a:solidFill>
                <a:hlinkClick r:id="rId3"/>
              </a:rPr>
              <a:t>this website</a:t>
            </a:r>
            <a:endParaRPr b="1"/>
          </a:p>
        </p:txBody>
      </p:sp>
      <p:graphicFrame>
        <p:nvGraphicFramePr>
          <p:cNvPr id="368" name="Google Shape;368;p50"/>
          <p:cNvGraphicFramePr/>
          <p:nvPr/>
        </p:nvGraphicFramePr>
        <p:xfrm>
          <a:off x="304875" y="512100"/>
          <a:ext cx="3000000" cy="3000000"/>
        </p:xfrm>
        <a:graphic>
          <a:graphicData uri="http://schemas.openxmlformats.org/drawingml/2006/table">
            <a:tbl>
              <a:tblPr>
                <a:noFill/>
                <a:tableStyleId>{55E54DDD-71CF-4847-9BBD-1478512909AF}</a:tableStyleId>
              </a:tblPr>
              <a:tblGrid>
                <a:gridCol w="4419550"/>
                <a:gridCol w="4419550"/>
              </a:tblGrid>
              <a:tr h="381000">
                <a:tc>
                  <a:txBody>
                    <a:bodyPr/>
                    <a:lstStyle/>
                    <a:p>
                      <a:pPr indent="0" lvl="0" marL="0" rtl="0" algn="l">
                        <a:lnSpc>
                          <a:spcPct val="115000"/>
                        </a:lnSpc>
                        <a:spcBef>
                          <a:spcPts val="0"/>
                        </a:spcBef>
                        <a:spcAft>
                          <a:spcPts val="1400"/>
                        </a:spcAft>
                        <a:buNone/>
                      </a:pPr>
                      <a:r>
                        <a:rPr lang="en" sz="2000">
                          <a:solidFill>
                            <a:schemeClr val="dk1"/>
                          </a:solidFill>
                        </a:rPr>
                        <a:t>On successful completion of this course, students will be able to:</a:t>
                      </a:r>
                      <a:endParaRPr sz="20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1400"/>
                        </a:spcAft>
                        <a:buNone/>
                      </a:pPr>
                      <a:r>
                        <a:rPr b="1" i="1" lang="en" sz="1800">
                          <a:solidFill>
                            <a:schemeClr val="dk1"/>
                          </a:solidFill>
                        </a:rPr>
                        <a:t>Knowledge</a:t>
                      </a:r>
                      <a:endParaRPr b="1" i="1" sz="1800"/>
                    </a:p>
                  </a:txBody>
                  <a:tcPr marT="91425" marB="91425" marR="91425" marL="91425"/>
                </a:tc>
                <a:tc>
                  <a:txBody>
                    <a:bodyPr/>
                    <a:lstStyle/>
                    <a:p>
                      <a:pPr indent="0" lvl="0" marL="0" rtl="0" algn="l">
                        <a:spcBef>
                          <a:spcPts val="0"/>
                        </a:spcBef>
                        <a:spcAft>
                          <a:spcPts val="0"/>
                        </a:spcAft>
                        <a:buNone/>
                      </a:pPr>
                      <a:r>
                        <a:rPr b="1" i="1" lang="en" sz="1800"/>
                        <a:t>ChatGPT-3.5 Success</a:t>
                      </a:r>
                      <a:endParaRPr b="1" i="1" sz="1800"/>
                    </a:p>
                  </a:txBody>
                  <a:tcPr marT="91425" marB="91425" marR="91425" marL="91425"/>
                </a:tc>
              </a:tr>
              <a:tr h="381000">
                <a:tc>
                  <a:txBody>
                    <a:bodyPr/>
                    <a:lstStyle/>
                    <a:p>
                      <a:pPr indent="-342900" lvl="0" marL="457200" rtl="0" algn="l">
                        <a:lnSpc>
                          <a:spcPct val="115000"/>
                        </a:lnSpc>
                        <a:spcBef>
                          <a:spcPts val="1200"/>
                        </a:spcBef>
                        <a:spcAft>
                          <a:spcPts val="0"/>
                        </a:spcAft>
                        <a:buClr>
                          <a:schemeClr val="dk1"/>
                        </a:buClr>
                        <a:buSzPts val="1800"/>
                        <a:buFont typeface="Arial"/>
                        <a:buChar char="●"/>
                      </a:pPr>
                      <a:r>
                        <a:rPr lang="en" sz="1800">
                          <a:solidFill>
                            <a:schemeClr val="dk1"/>
                          </a:solidFill>
                        </a:rPr>
                        <a:t>outline significant curriculum and assessment theories, models and research in the higher-education sector.</a:t>
                      </a:r>
                      <a:endParaRPr i="1" sz="1800">
                        <a:solidFill>
                          <a:schemeClr val="dk1"/>
                        </a:solidFill>
                      </a:endParaRPr>
                    </a:p>
                  </a:txBody>
                  <a:tcPr marT="91425" marB="91425" marR="91425" marL="91425"/>
                </a:tc>
                <a:tc>
                  <a:txBody>
                    <a:bodyPr/>
                    <a:lstStyle/>
                    <a:p>
                      <a:pPr indent="0" lvl="0" marL="0" rtl="0" algn="l">
                        <a:spcBef>
                          <a:spcPts val="0"/>
                        </a:spcBef>
                        <a:spcAft>
                          <a:spcPts val="0"/>
                        </a:spcAft>
                        <a:buNone/>
                      </a:pPr>
                      <a:r>
                        <a:rPr lang="en" sz="1800" u="sng">
                          <a:solidFill>
                            <a:schemeClr val="hlink"/>
                          </a:solidFill>
                          <a:hlinkClick r:id="rId4"/>
                        </a:rPr>
                        <a:t>https://chat.openai.com/share/ed426f8a-63e2-4651-8c14-113dcf2909da</a:t>
                      </a:r>
                      <a:endParaRPr sz="1800"/>
                    </a:p>
                  </a:txBody>
                  <a:tcPr marT="91425" marB="91425" marR="91425" marL="91425"/>
                </a:tc>
              </a:tr>
              <a:tr h="381000">
                <a:tc>
                  <a:txBody>
                    <a:bodyPr/>
                    <a:lstStyle/>
                    <a:p>
                      <a:pPr indent="-342900" lvl="0" marL="457200" rtl="0" algn="l">
                        <a:lnSpc>
                          <a:spcPct val="115000"/>
                        </a:lnSpc>
                        <a:spcBef>
                          <a:spcPts val="1200"/>
                        </a:spcBef>
                        <a:spcAft>
                          <a:spcPts val="0"/>
                        </a:spcAft>
                        <a:buClr>
                          <a:schemeClr val="dk1"/>
                        </a:buClr>
                        <a:buSzPts val="1800"/>
                        <a:buFont typeface="Arial"/>
                        <a:buChar char="●"/>
                      </a:pPr>
                      <a:r>
                        <a:rPr lang="en" sz="1800">
                          <a:solidFill>
                            <a:schemeClr val="dk1"/>
                          </a:solidFill>
                        </a:rPr>
                        <a:t>critically analyse disparate sources of information about WWII.</a:t>
                      </a:r>
                      <a:endParaRPr b="1" sz="1800">
                        <a:solidFill>
                          <a:schemeClr val="dk1"/>
                        </a:solidFill>
                      </a:endParaRPr>
                    </a:p>
                  </a:txBody>
                  <a:tcPr marT="91425" marB="91425" marR="91425" marL="91425"/>
                </a:tc>
                <a:tc>
                  <a:txBody>
                    <a:bodyPr/>
                    <a:lstStyle/>
                    <a:p>
                      <a:pPr indent="0" lvl="0" marL="0" rtl="0" algn="l">
                        <a:spcBef>
                          <a:spcPts val="0"/>
                        </a:spcBef>
                        <a:spcAft>
                          <a:spcPts val="0"/>
                        </a:spcAft>
                        <a:buNone/>
                      </a:pPr>
                      <a:r>
                        <a:rPr lang="en" sz="1800" u="sng">
                          <a:solidFill>
                            <a:schemeClr val="hlink"/>
                          </a:solidFill>
                          <a:hlinkClick r:id="rId5"/>
                        </a:rPr>
                        <a:t>https://chat.openai.com/share/e7b76145-cbed-4603-b53a-3a829953444e</a:t>
                      </a:r>
                      <a:endParaRPr sz="1800"/>
                    </a:p>
                  </a:txBody>
                  <a:tcPr marT="91425" marB="91425" marR="91425" marL="91425"/>
                </a:tc>
              </a:tr>
              <a:tr h="381000">
                <a:tc>
                  <a:txBody>
                    <a:bodyPr/>
                    <a:lstStyle/>
                    <a:p>
                      <a:pPr indent="-342900" lvl="0" marL="457200" rtl="0" algn="l">
                        <a:lnSpc>
                          <a:spcPct val="115000"/>
                        </a:lnSpc>
                        <a:spcBef>
                          <a:spcPts val="1200"/>
                        </a:spcBef>
                        <a:spcAft>
                          <a:spcPts val="0"/>
                        </a:spcAft>
                        <a:buClr>
                          <a:schemeClr val="dk1"/>
                        </a:buClr>
                        <a:buSzPts val="1800"/>
                        <a:buFont typeface="Arial"/>
                        <a:buChar char="●"/>
                      </a:pPr>
                      <a:r>
                        <a:rPr lang="en" sz="1800">
                          <a:solidFill>
                            <a:schemeClr val="dk1"/>
                          </a:solidFill>
                        </a:rPr>
                        <a:t>evaluate concepts of race, culture, identity and diversity with regards to indigenous education.</a:t>
                      </a:r>
                      <a:endParaRPr sz="1800">
                        <a:solidFill>
                          <a:schemeClr val="dk1"/>
                        </a:solidFill>
                      </a:endParaRPr>
                    </a:p>
                  </a:txBody>
                  <a:tcPr marT="91425" marB="91425" marR="91425" marL="91425"/>
                </a:tc>
                <a:tc>
                  <a:txBody>
                    <a:bodyPr/>
                    <a:lstStyle/>
                    <a:p>
                      <a:pPr indent="0" lvl="0" marL="0" rtl="0" algn="l">
                        <a:spcBef>
                          <a:spcPts val="0"/>
                        </a:spcBef>
                        <a:spcAft>
                          <a:spcPts val="0"/>
                        </a:spcAft>
                        <a:buNone/>
                      </a:pPr>
                      <a:r>
                        <a:rPr lang="en" sz="1800" u="sng">
                          <a:solidFill>
                            <a:schemeClr val="hlink"/>
                          </a:solidFill>
                          <a:hlinkClick r:id="rId6"/>
                        </a:rPr>
                        <a:t>https://chat.openai.com/share/b0d7bf2a-902c-4caf-b78b-fdaa9325c526</a:t>
                      </a:r>
                      <a:endParaRPr sz="1800"/>
                    </a:p>
                  </a:txBody>
                  <a:tcPr marT="91425" marB="91425" marR="91425" marL="91425"/>
                </a:tc>
              </a:tr>
            </a:tbl>
          </a:graphicData>
        </a:graphic>
      </p:graphicFrame>
      <p:sp>
        <p:nvSpPr>
          <p:cNvPr id="369" name="Google Shape;369;p50"/>
          <p:cNvSpPr txBox="1"/>
          <p:nvPr/>
        </p:nvSpPr>
        <p:spPr>
          <a:xfrm>
            <a:off x="846900" y="5071675"/>
            <a:ext cx="8297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73F09"/>
                </a:solidFill>
              </a:rPr>
              <a:t>Conclusion: ChatGPT-3.5 is very useful for faking achievement of KNOWLEDGE level learning outcomes, even if only at the C level (but Cs get degrees!)</a:t>
            </a:r>
            <a:endParaRPr b="1" sz="1600">
              <a:solidFill>
                <a:srgbClr val="D73F0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1"/>
          <p:cNvSpPr txBox="1"/>
          <p:nvPr/>
        </p:nvSpPr>
        <p:spPr>
          <a:xfrm>
            <a:off x="0" y="0"/>
            <a:ext cx="9144000" cy="585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400"/>
              </a:spcBef>
              <a:spcAft>
                <a:spcPts val="700"/>
              </a:spcAft>
              <a:buNone/>
            </a:pPr>
            <a:r>
              <a:rPr b="1" lang="en" sz="2600">
                <a:solidFill>
                  <a:schemeClr val="dk1"/>
                </a:solidFill>
              </a:rPr>
              <a:t>Testing Course Learning Outcomes</a:t>
            </a:r>
            <a:endParaRPr b="1" sz="1350">
              <a:solidFill>
                <a:schemeClr val="dk1"/>
              </a:solidFill>
              <a:latin typeface="Roboto"/>
              <a:ea typeface="Roboto"/>
              <a:cs typeface="Roboto"/>
              <a:sym typeface="Roboto"/>
            </a:endParaRPr>
          </a:p>
        </p:txBody>
      </p:sp>
      <p:sp>
        <p:nvSpPr>
          <p:cNvPr id="375" name="Google Shape;375;p51"/>
          <p:cNvSpPr txBox="1"/>
          <p:nvPr/>
        </p:nvSpPr>
        <p:spPr>
          <a:xfrm>
            <a:off x="2123150" y="6153650"/>
            <a:ext cx="704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The above course learning outcomes were copied from </a:t>
            </a:r>
            <a:r>
              <a:rPr b="1" lang="en" u="sng">
                <a:solidFill>
                  <a:schemeClr val="hlink"/>
                </a:solidFill>
                <a:hlinkClick r:id="rId3"/>
              </a:rPr>
              <a:t>this website</a:t>
            </a:r>
            <a:endParaRPr b="1"/>
          </a:p>
        </p:txBody>
      </p:sp>
      <p:graphicFrame>
        <p:nvGraphicFramePr>
          <p:cNvPr id="376" name="Google Shape;376;p51"/>
          <p:cNvGraphicFramePr/>
          <p:nvPr/>
        </p:nvGraphicFramePr>
        <p:xfrm>
          <a:off x="304875" y="512100"/>
          <a:ext cx="3000000" cy="3000000"/>
        </p:xfrm>
        <a:graphic>
          <a:graphicData uri="http://schemas.openxmlformats.org/drawingml/2006/table">
            <a:tbl>
              <a:tblPr>
                <a:noFill/>
                <a:tableStyleId>{55E54DDD-71CF-4847-9BBD-1478512909AF}</a:tableStyleId>
              </a:tblPr>
              <a:tblGrid>
                <a:gridCol w="3256400"/>
                <a:gridCol w="5430250"/>
              </a:tblGrid>
              <a:tr h="381000">
                <a:tc>
                  <a:txBody>
                    <a:bodyPr/>
                    <a:lstStyle/>
                    <a:p>
                      <a:pPr indent="0" lvl="0" marL="0" rtl="0" algn="l">
                        <a:lnSpc>
                          <a:spcPct val="115000"/>
                        </a:lnSpc>
                        <a:spcBef>
                          <a:spcPts val="0"/>
                        </a:spcBef>
                        <a:spcAft>
                          <a:spcPts val="1400"/>
                        </a:spcAft>
                        <a:buNone/>
                      </a:pPr>
                      <a:r>
                        <a:rPr lang="en" sz="1600">
                          <a:solidFill>
                            <a:schemeClr val="dk1"/>
                          </a:solidFill>
                        </a:rPr>
                        <a:t>On successful completion of this course, students will be able to:</a:t>
                      </a:r>
                      <a:endParaRPr sz="16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1400"/>
                        </a:spcAft>
                        <a:buNone/>
                      </a:pPr>
                      <a:r>
                        <a:rPr b="1" i="1" lang="en" sz="1600">
                          <a:solidFill>
                            <a:schemeClr val="dk1"/>
                          </a:solidFill>
                        </a:rPr>
                        <a:t>Skills</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b="1" i="1" lang="en" sz="1600">
                          <a:solidFill>
                            <a:schemeClr val="dk1"/>
                          </a:solidFill>
                        </a:rPr>
                        <a:t>ChatGPT-3.5 Success</a:t>
                      </a:r>
                      <a:endParaRPr b="1" sz="1600"/>
                    </a:p>
                  </a:txBody>
                  <a:tcPr marT="91425" marB="91425" marR="91425" marL="91425"/>
                </a:tc>
              </a:tr>
              <a:tr h="381000">
                <a:tc>
                  <a:txBody>
                    <a:bodyPr/>
                    <a:lstStyle/>
                    <a:p>
                      <a:pPr indent="-317500" lvl="0" marL="457200" rtl="0" algn="l">
                        <a:lnSpc>
                          <a:spcPct val="115000"/>
                        </a:lnSpc>
                        <a:spcBef>
                          <a:spcPts val="1200"/>
                        </a:spcBef>
                        <a:spcAft>
                          <a:spcPts val="0"/>
                        </a:spcAft>
                        <a:buClr>
                          <a:schemeClr val="dk1"/>
                        </a:buClr>
                        <a:buSzPts val="1400"/>
                        <a:buFont typeface="Arial"/>
                        <a:buChar char="●"/>
                      </a:pPr>
                      <a:r>
                        <a:rPr lang="en">
                          <a:solidFill>
                            <a:schemeClr val="dk1"/>
                          </a:solidFill>
                        </a:rPr>
                        <a:t>plan and develop an independent research project that uses research methodologies that are appropriate to the discipline.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r:id="rId4"/>
                        </a:rPr>
                        <a:t>ChatGPT can do some of the lifting of planning and developing</a:t>
                      </a:r>
                      <a:r>
                        <a:rPr lang="en"/>
                        <a:t>, so perhaps planning &amp; developing should not be the ultimate outcomes; instead, raise this outcome to “implementing and communicating orally about the project” (while allowing GenAI use to help plan and develop)</a:t>
                      </a:r>
                      <a:endParaRPr/>
                    </a:p>
                  </a:txBody>
                  <a:tcPr marT="91425" marB="91425" marR="91425" marL="91425"/>
                </a:tc>
              </a:tr>
              <a:tr h="1880500">
                <a:tc>
                  <a:txBody>
                    <a:bodyPr/>
                    <a:lstStyle/>
                    <a:p>
                      <a:pPr indent="-317500" lvl="0" marL="457200" rtl="0" algn="l">
                        <a:lnSpc>
                          <a:spcPct val="115000"/>
                        </a:lnSpc>
                        <a:spcBef>
                          <a:spcPts val="1200"/>
                        </a:spcBef>
                        <a:spcAft>
                          <a:spcPts val="0"/>
                        </a:spcAft>
                        <a:buClr>
                          <a:schemeClr val="dk1"/>
                        </a:buClr>
                        <a:buSzPts val="1400"/>
                        <a:buFont typeface="Arial"/>
                        <a:buChar char="●"/>
                      </a:pPr>
                      <a:r>
                        <a:rPr lang="en">
                          <a:solidFill>
                            <a:schemeClr val="dk1"/>
                          </a:solidFill>
                        </a:rPr>
                        <a:t>communicate through oral presentations using visual, verbal and written information.</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t>Obviously, ChatGPT cannot communicate orally, but students could use ChatGPT to generate the content, </a:t>
                      </a:r>
                      <a:r>
                        <a:rPr lang="en" u="sng">
                          <a:solidFill>
                            <a:schemeClr val="hlink"/>
                          </a:solidFill>
                          <a:hlinkClick r:id="rId5"/>
                        </a:rPr>
                        <a:t>other GenAI tools to create the slidedeck</a:t>
                      </a:r>
                      <a:r>
                        <a:rPr lang="en"/>
                        <a:t>, and, if the presentation is over zoom or recorded, still </a:t>
                      </a:r>
                      <a:r>
                        <a:rPr lang="en" u="sng">
                          <a:solidFill>
                            <a:schemeClr val="hlink"/>
                          </a:solidFill>
                          <a:hlinkClick r:id="rId6"/>
                        </a:rPr>
                        <a:t>other GenAI tools to make it appear as if they (rather than AI) are giving the presentation</a:t>
                      </a:r>
                      <a:endParaRPr/>
                    </a:p>
                  </a:txBody>
                  <a:tcPr marT="91425" marB="91425" marR="91425" marL="91425"/>
                </a:tc>
              </a:tr>
              <a:tr h="381000">
                <a:tc>
                  <a:txBody>
                    <a:bodyPr/>
                    <a:lstStyle/>
                    <a:p>
                      <a:pPr indent="-317500" lvl="0" marL="457200" rtl="0" algn="l">
                        <a:lnSpc>
                          <a:spcPct val="115000"/>
                        </a:lnSpc>
                        <a:spcBef>
                          <a:spcPts val="1200"/>
                        </a:spcBef>
                        <a:spcAft>
                          <a:spcPts val="0"/>
                        </a:spcAft>
                        <a:buClr>
                          <a:schemeClr val="dk1"/>
                        </a:buClr>
                        <a:buSzPts val="1400"/>
                        <a:buFont typeface="Arial"/>
                        <a:buChar char="●"/>
                      </a:pPr>
                      <a:r>
                        <a:rPr lang="en">
                          <a:solidFill>
                            <a:schemeClr val="dk1"/>
                          </a:solidFill>
                        </a:rPr>
                        <a:t>apply technical skills in creating and formatting digital media content, including 2D animation.</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t>GenAI tools are really good and creating and formatting digital media content, including 2D animation, so </a:t>
                      </a:r>
                      <a:r>
                        <a:rPr lang="en"/>
                        <a:t>updating</a:t>
                      </a:r>
                      <a:r>
                        <a:rPr lang="en"/>
                        <a:t> this learning outcome for GenAI era might mean that the instructor has to evaluate process (the student doing the work) rather than only the final product  </a:t>
                      </a:r>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2"/>
          <p:cNvSpPr txBox="1"/>
          <p:nvPr/>
        </p:nvSpPr>
        <p:spPr>
          <a:xfrm>
            <a:off x="3027900" y="6457800"/>
            <a:ext cx="60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The above course learning outcomes were copied from </a:t>
            </a:r>
            <a:r>
              <a:rPr b="1" lang="en" u="sng">
                <a:solidFill>
                  <a:schemeClr val="hlink"/>
                </a:solidFill>
                <a:hlinkClick r:id="rId3"/>
              </a:rPr>
              <a:t>this website</a:t>
            </a:r>
            <a:endParaRPr b="1"/>
          </a:p>
        </p:txBody>
      </p:sp>
      <p:graphicFrame>
        <p:nvGraphicFramePr>
          <p:cNvPr id="382" name="Google Shape;382;p52"/>
          <p:cNvGraphicFramePr/>
          <p:nvPr/>
        </p:nvGraphicFramePr>
        <p:xfrm>
          <a:off x="457350" y="442425"/>
          <a:ext cx="3000000" cy="3000000"/>
        </p:xfrm>
        <a:graphic>
          <a:graphicData uri="http://schemas.openxmlformats.org/drawingml/2006/table">
            <a:tbl>
              <a:tblPr>
                <a:noFill/>
                <a:tableStyleId>{55E54DDD-71CF-4847-9BBD-1478512909AF}</a:tableStyleId>
              </a:tblPr>
              <a:tblGrid>
                <a:gridCol w="3670475"/>
                <a:gridCol w="5016175"/>
              </a:tblGrid>
              <a:tr h="743750">
                <a:tc>
                  <a:txBody>
                    <a:bodyPr/>
                    <a:lstStyle/>
                    <a:p>
                      <a:pPr indent="0" lvl="0" marL="0" rtl="0" algn="l">
                        <a:lnSpc>
                          <a:spcPct val="115000"/>
                        </a:lnSpc>
                        <a:spcBef>
                          <a:spcPts val="0"/>
                        </a:spcBef>
                        <a:spcAft>
                          <a:spcPts val="1400"/>
                        </a:spcAft>
                        <a:buNone/>
                      </a:pPr>
                      <a:r>
                        <a:rPr lang="en" sz="1800">
                          <a:solidFill>
                            <a:schemeClr val="dk1"/>
                          </a:solidFill>
                        </a:rPr>
                        <a:t>On successful completion of this course, students will be able to:</a:t>
                      </a:r>
                      <a:endParaRPr sz="20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43750">
                <a:tc>
                  <a:txBody>
                    <a:bodyPr/>
                    <a:lstStyle/>
                    <a:p>
                      <a:pPr indent="0" lvl="0" marL="0" rtl="0" algn="l">
                        <a:lnSpc>
                          <a:spcPct val="115000"/>
                        </a:lnSpc>
                        <a:spcBef>
                          <a:spcPts val="0"/>
                        </a:spcBef>
                        <a:spcAft>
                          <a:spcPts val="1400"/>
                        </a:spcAft>
                        <a:buNone/>
                      </a:pPr>
                      <a:r>
                        <a:rPr b="1" i="1" lang="en" sz="1800">
                          <a:solidFill>
                            <a:schemeClr val="dk1"/>
                          </a:solidFill>
                        </a:rPr>
                        <a:t>Application of knowledge and skills</a:t>
                      </a:r>
                      <a:endParaRPr b="1" i="1" sz="18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i="1" lang="en" sz="1800">
                          <a:solidFill>
                            <a:schemeClr val="dk1"/>
                          </a:solidFill>
                        </a:rPr>
                        <a:t>ChatGPT-3.5 Success</a:t>
                      </a:r>
                      <a:endParaRPr b="1" i="1" sz="1800"/>
                    </a:p>
                  </a:txBody>
                  <a:tcPr marT="91425" marB="91425" marR="91425" marL="91425"/>
                </a:tc>
              </a:tr>
              <a:tr h="1349600">
                <a:tc>
                  <a:txBody>
                    <a:bodyPr/>
                    <a:lstStyle/>
                    <a:p>
                      <a:pPr indent="-330200" lvl="0" marL="457200" rtl="0" algn="l">
                        <a:lnSpc>
                          <a:spcPct val="115000"/>
                        </a:lnSpc>
                        <a:spcBef>
                          <a:spcPts val="1200"/>
                        </a:spcBef>
                        <a:spcAft>
                          <a:spcPts val="0"/>
                        </a:spcAft>
                        <a:buClr>
                          <a:schemeClr val="dk1"/>
                        </a:buClr>
                        <a:buSzPts val="1600"/>
                        <a:buFont typeface="Arial"/>
                        <a:buChar char="●"/>
                      </a:pPr>
                      <a:r>
                        <a:rPr lang="en" sz="1600">
                          <a:solidFill>
                            <a:schemeClr val="dk1"/>
                          </a:solidFill>
                        </a:rPr>
                        <a:t>analyse electrical engineering problems in industrial settings.</a:t>
                      </a:r>
                      <a:endParaRPr i="1" sz="1600">
                        <a:solidFill>
                          <a:schemeClr val="dk1"/>
                        </a:solidFill>
                      </a:endParaRPr>
                    </a:p>
                  </a:txBody>
                  <a:tcPr marT="91425" marB="91425" marR="91425" marL="91425"/>
                </a:tc>
                <a:tc>
                  <a:txBody>
                    <a:bodyPr/>
                    <a:lstStyle/>
                    <a:p>
                      <a:pPr indent="0" lvl="0" marL="0" rtl="0" algn="l">
                        <a:spcBef>
                          <a:spcPts val="0"/>
                        </a:spcBef>
                        <a:spcAft>
                          <a:spcPts val="0"/>
                        </a:spcAft>
                        <a:buNone/>
                      </a:pPr>
                      <a:r>
                        <a:rPr lang="en" sz="1600" u="sng">
                          <a:solidFill>
                            <a:schemeClr val="hlink"/>
                          </a:solidFill>
                          <a:hlinkClick r:id="rId4"/>
                        </a:rPr>
                        <a:t>ChatGPT can achieve this generic learning outcome, generically.</a:t>
                      </a:r>
                      <a:r>
                        <a:rPr lang="en" sz="1600"/>
                        <a:t> This is </a:t>
                      </a:r>
                      <a:r>
                        <a:rPr lang="en" sz="1600"/>
                        <a:t>another example of a learning outcome might be okay, as long as there is an assessment of this process in action, rather than an assessment of it through product</a:t>
                      </a:r>
                      <a:endParaRPr sz="1600"/>
                    </a:p>
                  </a:txBody>
                  <a:tcPr marT="91425" marB="91425" marR="91425" marL="91425"/>
                </a:tc>
              </a:tr>
              <a:tr h="1584350">
                <a:tc>
                  <a:txBody>
                    <a:bodyPr/>
                    <a:lstStyle/>
                    <a:p>
                      <a:pPr indent="-330200" lvl="0" marL="457200" rtl="0" algn="l">
                        <a:lnSpc>
                          <a:spcPct val="115000"/>
                        </a:lnSpc>
                        <a:spcBef>
                          <a:spcPts val="1200"/>
                        </a:spcBef>
                        <a:spcAft>
                          <a:spcPts val="0"/>
                        </a:spcAft>
                        <a:buClr>
                          <a:schemeClr val="dk1"/>
                        </a:buClr>
                        <a:buSzPts val="1600"/>
                        <a:buFont typeface="Arial"/>
                        <a:buChar char="●"/>
                      </a:pPr>
                      <a:r>
                        <a:rPr lang="en" sz="1600">
                          <a:solidFill>
                            <a:schemeClr val="dk1"/>
                          </a:solidFill>
                        </a:rPr>
                        <a:t>demonstrate critical reflection on their professional knowledge and skills, incorporating broad subject knowledge and perspectives.</a:t>
                      </a:r>
                      <a:endParaRPr sz="1600">
                        <a:solidFill>
                          <a:schemeClr val="dk1"/>
                        </a:solidFill>
                      </a:endParaRPr>
                    </a:p>
                  </a:txBody>
                  <a:tcPr marT="91425" marB="91425" marR="91425" marL="91425"/>
                </a:tc>
                <a:tc>
                  <a:txBody>
                    <a:bodyPr/>
                    <a:lstStyle/>
                    <a:p>
                      <a:pPr indent="0" lvl="0" marL="0" rtl="0" algn="l">
                        <a:spcBef>
                          <a:spcPts val="0"/>
                        </a:spcBef>
                        <a:spcAft>
                          <a:spcPts val="0"/>
                        </a:spcAft>
                        <a:buNone/>
                      </a:pPr>
                      <a:r>
                        <a:rPr lang="en" sz="1600"/>
                        <a:t>This would be hard for a GenAI tool to do, </a:t>
                      </a:r>
                      <a:r>
                        <a:rPr lang="en" sz="1600"/>
                        <a:t>basically</a:t>
                      </a:r>
                      <a:r>
                        <a:rPr lang="en" sz="1600"/>
                        <a:t> because the learning outcome isn’t sufficiently specific (i.e., it’s not a good GenAI prompt!). Whether students could use a GenAI tool to help them along the way to achieve this </a:t>
                      </a:r>
                      <a:r>
                        <a:rPr lang="en" sz="1600"/>
                        <a:t>outcome</a:t>
                      </a:r>
                      <a:r>
                        <a:rPr lang="en" sz="1600"/>
                        <a:t>, depends on the assessments</a:t>
                      </a:r>
                      <a:endParaRPr sz="1600"/>
                    </a:p>
                  </a:txBody>
                  <a:tcPr marT="91425" marB="91425" marR="91425" marL="91425"/>
                </a:tc>
              </a:tr>
              <a:tr h="1114900">
                <a:tc>
                  <a:txBody>
                    <a:bodyPr/>
                    <a:lstStyle/>
                    <a:p>
                      <a:pPr indent="-330200" lvl="0" marL="457200" rtl="0" algn="l">
                        <a:lnSpc>
                          <a:spcPct val="115000"/>
                        </a:lnSpc>
                        <a:spcBef>
                          <a:spcPts val="1200"/>
                        </a:spcBef>
                        <a:spcAft>
                          <a:spcPts val="0"/>
                        </a:spcAft>
                        <a:buClr>
                          <a:schemeClr val="dk1"/>
                        </a:buClr>
                        <a:buSzPts val="1600"/>
                        <a:buFont typeface="Arial"/>
                        <a:buChar char="●"/>
                      </a:pPr>
                      <a:r>
                        <a:rPr lang="en" sz="1600">
                          <a:solidFill>
                            <a:schemeClr val="dk1"/>
                          </a:solidFill>
                        </a:rPr>
                        <a:t>communicate architectural and built-environment ideas through the medium of film.</a:t>
                      </a:r>
                      <a:endParaRPr sz="1600">
                        <a:solidFill>
                          <a:schemeClr val="dk1"/>
                        </a:solidFill>
                      </a:endParaRPr>
                    </a:p>
                  </a:txBody>
                  <a:tcPr marT="91425" marB="91425" marR="91425" marL="91425"/>
                </a:tc>
                <a:tc>
                  <a:txBody>
                    <a:bodyPr/>
                    <a:lstStyle/>
                    <a:p>
                      <a:pPr indent="0" lvl="0" marL="0" rtl="0" algn="l">
                        <a:spcBef>
                          <a:spcPts val="0"/>
                        </a:spcBef>
                        <a:spcAft>
                          <a:spcPts val="0"/>
                        </a:spcAft>
                        <a:buNone/>
                      </a:pPr>
                      <a:r>
                        <a:rPr lang="en" sz="1600"/>
                        <a:t>GenAI tools might do some lifting of this for students, see </a:t>
                      </a:r>
                      <a:r>
                        <a:rPr lang="en" sz="1600" u="sng">
                          <a:solidFill>
                            <a:schemeClr val="hlink"/>
                          </a:solidFill>
                          <a:hlinkClick r:id="rId5"/>
                        </a:rPr>
                        <a:t>ChatGPT-3.5</a:t>
                      </a:r>
                      <a:r>
                        <a:rPr lang="en" sz="1600"/>
                        <a:t> and </a:t>
                      </a:r>
                      <a:r>
                        <a:rPr lang="en" sz="1600" u="sng">
                          <a:solidFill>
                            <a:schemeClr val="hlink"/>
                          </a:solidFill>
                          <a:hlinkClick r:id="rId6"/>
                        </a:rPr>
                        <a:t>Bard</a:t>
                      </a:r>
                      <a:r>
                        <a:rPr lang="en" sz="1600"/>
                        <a:t>, but ultimately, at this point in time, much of this learning outcome would need to be accomplished by a human</a:t>
                      </a:r>
                      <a:endParaRPr sz="1600"/>
                    </a:p>
                  </a:txBody>
                  <a:tcPr marT="91425" marB="91425" marR="91425" marL="91425"/>
                </a:tc>
              </a:tr>
            </a:tbl>
          </a:graphicData>
        </a:graphic>
      </p:graphicFrame>
      <p:sp>
        <p:nvSpPr>
          <p:cNvPr id="383" name="Google Shape;383;p52"/>
          <p:cNvSpPr txBox="1"/>
          <p:nvPr/>
        </p:nvSpPr>
        <p:spPr>
          <a:xfrm>
            <a:off x="0" y="0"/>
            <a:ext cx="9144000" cy="585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400"/>
              </a:spcBef>
              <a:spcAft>
                <a:spcPts val="700"/>
              </a:spcAft>
              <a:buNone/>
            </a:pPr>
            <a:r>
              <a:rPr b="1" lang="en" sz="2600">
                <a:solidFill>
                  <a:schemeClr val="dk1"/>
                </a:solidFill>
              </a:rPr>
              <a:t>Testing Course Learning Outcomes</a:t>
            </a:r>
            <a:endParaRPr b="1" sz="135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256942"/>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Use this Guide</a:t>
            </a:r>
            <a:endParaRPr/>
          </a:p>
        </p:txBody>
      </p:sp>
      <p:sp>
        <p:nvSpPr>
          <p:cNvPr id="85" name="Google Shape;85;p17"/>
          <p:cNvSpPr txBox="1"/>
          <p:nvPr>
            <p:ph idx="1" type="body"/>
          </p:nvPr>
        </p:nvSpPr>
        <p:spPr>
          <a:xfrm>
            <a:off x="311700" y="845400"/>
            <a:ext cx="8520600" cy="58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OPTION #1: P</a:t>
            </a:r>
            <a:r>
              <a:rPr lang="en" sz="1600"/>
              <a:t>roceed from slide to slide through the Guide from beginning to end - see </a:t>
            </a:r>
            <a:r>
              <a:rPr lang="en" sz="1600" u="sng">
                <a:solidFill>
                  <a:schemeClr val="hlink"/>
                </a:solidFill>
                <a:hlinkClick action="ppaction://hlinksldjump" r:id="rId3"/>
              </a:rPr>
              <a:t>Guide Contents</a:t>
            </a:r>
            <a:r>
              <a:rPr lang="en" sz="1600"/>
              <a:t> for an overview</a:t>
            </a:r>
            <a:endParaRPr sz="1600"/>
          </a:p>
          <a:p>
            <a:pPr indent="0" lvl="0" marL="0" rtl="0" algn="l">
              <a:spcBef>
                <a:spcPts val="1200"/>
              </a:spcBef>
              <a:spcAft>
                <a:spcPts val="0"/>
              </a:spcAft>
              <a:buNone/>
            </a:pPr>
            <a:r>
              <a:rPr lang="en" sz="1600"/>
              <a:t>OPTION #2: Choose your Own Adventure</a:t>
            </a:r>
            <a:endParaRPr sz="1600"/>
          </a:p>
          <a:p>
            <a:pPr indent="-330200" lvl="1" marL="914400" rtl="0" algn="l">
              <a:spcBef>
                <a:spcPts val="0"/>
              </a:spcBef>
              <a:spcAft>
                <a:spcPts val="0"/>
              </a:spcAft>
              <a:buSzPts val="1600"/>
              <a:buAutoNum type="alphaLcPeriod"/>
            </a:pPr>
            <a:r>
              <a:rPr lang="en" sz="1600" u="sng">
                <a:solidFill>
                  <a:schemeClr val="hlink"/>
                </a:solidFill>
                <a:hlinkClick action="ppaction://hlinksldjump" r:id="rId4"/>
              </a:rPr>
              <a:t>On </a:t>
            </a:r>
            <a:r>
              <a:rPr lang="en" sz="1600" u="sng">
                <a:solidFill>
                  <a:schemeClr val="hlink"/>
                </a:solidFill>
                <a:hlinkClick action="ppaction://hlinksldjump" r:id="rId5"/>
              </a:rPr>
              <a:t>Slide 5</a:t>
            </a:r>
            <a:r>
              <a:rPr lang="en" sz="1600" u="sng">
                <a:solidFill>
                  <a:schemeClr val="hlink"/>
                </a:solidFill>
                <a:hlinkClick action="ppaction://hlinksldjump" r:id="rId6"/>
              </a:rPr>
              <a:t>, pick your entry point</a:t>
            </a:r>
            <a:endParaRPr sz="1600"/>
          </a:p>
          <a:p>
            <a:pPr indent="-330200" lvl="1" marL="914400" rtl="0" algn="l">
              <a:spcBef>
                <a:spcPts val="0"/>
              </a:spcBef>
              <a:spcAft>
                <a:spcPts val="0"/>
              </a:spcAft>
              <a:buSzPts val="1600"/>
              <a:buAutoNum type="alphaLcPeriod"/>
            </a:pPr>
            <a:r>
              <a:rPr lang="en" sz="1600"/>
              <a:t>Each entry point - indicated by a</a:t>
            </a:r>
            <a:r>
              <a:rPr lang="en" sz="1600"/>
              <a:t> blue diamond</a:t>
            </a:r>
            <a:r>
              <a:rPr lang="en" sz="1600"/>
              <a:t> - is hyperlinked to a decision guide</a:t>
            </a:r>
            <a:endParaRPr sz="1600"/>
          </a:p>
          <a:p>
            <a:pPr indent="-330200" lvl="1" marL="914400" rtl="0" algn="l">
              <a:spcBef>
                <a:spcPts val="0"/>
              </a:spcBef>
              <a:spcAft>
                <a:spcPts val="0"/>
              </a:spcAft>
              <a:buSzPts val="1600"/>
              <a:buAutoNum type="alphaLcPeriod"/>
            </a:pPr>
            <a:r>
              <a:rPr lang="en" sz="1600"/>
              <a:t>Review the decision guide to determine if that entry point is the right one for you</a:t>
            </a:r>
            <a:endParaRPr sz="1600"/>
          </a:p>
          <a:p>
            <a:pPr indent="-330200" lvl="2" marL="1371600" rtl="0" algn="l">
              <a:spcBef>
                <a:spcPts val="0"/>
              </a:spcBef>
              <a:spcAft>
                <a:spcPts val="0"/>
              </a:spcAft>
              <a:buSzPts val="1600"/>
              <a:buChar char="■"/>
            </a:pPr>
            <a:r>
              <a:rPr lang="en" sz="1600"/>
              <a:t>If it is - follow the flow chart to the next step</a:t>
            </a:r>
            <a:endParaRPr sz="1600"/>
          </a:p>
          <a:p>
            <a:pPr indent="-330200" lvl="3" marL="1828800" rtl="0" algn="l">
              <a:spcBef>
                <a:spcPts val="0"/>
              </a:spcBef>
              <a:spcAft>
                <a:spcPts val="0"/>
              </a:spcAft>
              <a:buSzPts val="1600"/>
              <a:buChar char="●"/>
            </a:pPr>
            <a:r>
              <a:rPr lang="en" sz="1600"/>
              <a:t>Click on that next step (indicated by a green box) for practical guidance</a:t>
            </a:r>
            <a:endParaRPr sz="1600"/>
          </a:p>
          <a:p>
            <a:pPr indent="-330200" lvl="2" marL="1371600" rtl="0" algn="l">
              <a:spcBef>
                <a:spcPts val="0"/>
              </a:spcBef>
              <a:spcAft>
                <a:spcPts val="0"/>
              </a:spcAft>
              <a:buSzPts val="1600"/>
              <a:buChar char="■"/>
            </a:pPr>
            <a:r>
              <a:rPr lang="en" sz="1600"/>
              <a:t>If it isn’t, go to the next blue diamond</a:t>
            </a:r>
            <a:endParaRPr sz="1600"/>
          </a:p>
          <a:p>
            <a:pPr indent="-330200" lvl="2" marL="1371600" rtl="0" algn="l">
              <a:spcBef>
                <a:spcPts val="0"/>
              </a:spcBef>
              <a:spcAft>
                <a:spcPts val="0"/>
              </a:spcAft>
              <a:buSzPts val="1600"/>
              <a:buChar char="■"/>
            </a:pPr>
            <a:r>
              <a:rPr lang="en" sz="1600"/>
              <a:t>And so on</a:t>
            </a:r>
            <a:endParaRPr sz="1600"/>
          </a:p>
          <a:p>
            <a:pPr indent="0" lvl="0" marL="0" rtl="0" algn="l">
              <a:spcBef>
                <a:spcPts val="1200"/>
              </a:spcBef>
              <a:spcAft>
                <a:spcPts val="0"/>
              </a:spcAft>
              <a:buNone/>
            </a:pPr>
            <a:r>
              <a:rPr lang="en" sz="1600"/>
              <a:t>Regardless of the option you choose, the end point is the same for </a:t>
            </a:r>
            <a:r>
              <a:rPr lang="en" sz="1600"/>
              <a:t>everyone - </a:t>
            </a:r>
            <a:r>
              <a:rPr lang="en" sz="1600"/>
              <a:t>Crafting your GenAI &amp; AI Policy for your Class!</a:t>
            </a:r>
            <a:endParaRPr sz="1600"/>
          </a:p>
          <a:p>
            <a:pPr indent="0" lvl="0" marL="0" rtl="0" algn="l">
              <a:lnSpc>
                <a:spcPct val="100000"/>
              </a:lnSpc>
              <a:spcBef>
                <a:spcPts val="1200"/>
              </a:spcBef>
              <a:spcAft>
                <a:spcPts val="0"/>
              </a:spcAft>
              <a:buNone/>
            </a:pPr>
            <a:r>
              <a:t/>
            </a:r>
            <a:endParaRPr sz="1600"/>
          </a:p>
          <a:p>
            <a:pPr indent="0" lvl="0" marL="0" rtl="0" algn="l">
              <a:lnSpc>
                <a:spcPct val="100000"/>
              </a:lnSpc>
              <a:spcBef>
                <a:spcPts val="0"/>
              </a:spcBef>
              <a:spcAft>
                <a:spcPts val="0"/>
              </a:spcAft>
              <a:buNone/>
            </a:pPr>
            <a:r>
              <a:rPr lang="en" sz="1600"/>
              <a:t>NOTE:</a:t>
            </a:r>
            <a:endParaRPr sz="1600"/>
          </a:p>
          <a:p>
            <a:pPr indent="-330200" lvl="0" marL="457200" rtl="0" algn="l">
              <a:lnSpc>
                <a:spcPct val="100000"/>
              </a:lnSpc>
              <a:spcBef>
                <a:spcPts val="0"/>
              </a:spcBef>
              <a:spcAft>
                <a:spcPts val="0"/>
              </a:spcAft>
              <a:buSzPts val="1600"/>
              <a:buChar char="●"/>
            </a:pPr>
            <a:r>
              <a:rPr lang="en" sz="1600"/>
              <a:t>This Guide will continue to be updated, so bookmark it. </a:t>
            </a:r>
            <a:endParaRPr sz="1600"/>
          </a:p>
          <a:p>
            <a:pPr indent="-330200" lvl="0" marL="457200" rtl="0" algn="l">
              <a:lnSpc>
                <a:spcPct val="100000"/>
              </a:lnSpc>
              <a:spcBef>
                <a:spcPts val="0"/>
              </a:spcBef>
              <a:spcAft>
                <a:spcPts val="0"/>
              </a:spcAft>
              <a:buSzPts val="1600"/>
              <a:buChar char="●"/>
            </a:pPr>
            <a:r>
              <a:rPr lang="en" sz="1600"/>
              <a:t>To provide feedback on the Guide or ask questions, or to join a Community of GenAI in Learning, Teaching &amp; Assessment Practice, </a:t>
            </a:r>
            <a:r>
              <a:rPr lang="en" sz="1600" u="sng">
                <a:solidFill>
                  <a:schemeClr val="accent5"/>
                </a:solidFill>
                <a:hlinkClick r:id="rId7">
                  <a:extLst>
                    <a:ext uri="{A12FA001-AC4F-418D-AE19-62706E023703}">
                      <ahyp:hlinkClr val="tx"/>
                    </a:ext>
                  </a:extLst>
                </a:hlinkClick>
              </a:rPr>
              <a:t>please contact us using this form.</a:t>
            </a:r>
            <a:endParaRPr b="1"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Testing Course Learning Outcomes: Conclusion</a:t>
            </a:r>
            <a:endParaRPr b="1"/>
          </a:p>
        </p:txBody>
      </p:sp>
      <p:sp>
        <p:nvSpPr>
          <p:cNvPr id="389" name="Google Shape;389;p5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T</a:t>
            </a:r>
            <a:r>
              <a:rPr lang="en" sz="2000"/>
              <a:t>he higher the learning outcomes are on Bloom’s Taxonomy, the less useful GenAI tools are for undermining them</a:t>
            </a:r>
            <a:endParaRPr sz="2000"/>
          </a:p>
          <a:p>
            <a:pPr indent="-355600" lvl="0" marL="457200" rtl="0" algn="l">
              <a:spcBef>
                <a:spcPts val="0"/>
              </a:spcBef>
              <a:spcAft>
                <a:spcPts val="0"/>
              </a:spcAft>
              <a:buSzPts val="2000"/>
              <a:buAutoNum type="arabicPeriod"/>
            </a:pPr>
            <a:r>
              <a:rPr lang="en" sz="2000"/>
              <a:t>The method of assessment of the learning outcome will also determine how useful GenAI is for undermining the intended learning (i.e., cheating)</a:t>
            </a:r>
            <a:endParaRPr sz="2000"/>
          </a:p>
          <a:p>
            <a:pPr indent="-355600" lvl="0" marL="457200" rtl="0" algn="l">
              <a:spcBef>
                <a:spcPts val="0"/>
              </a:spcBef>
              <a:spcAft>
                <a:spcPts val="0"/>
              </a:spcAft>
              <a:buSzPts val="2000"/>
              <a:buAutoNum type="arabicPeriod"/>
            </a:pPr>
            <a:r>
              <a:rPr lang="en" sz="2000"/>
              <a:t>Analyzing your own course learning outcomes might help you decide if, when and under which conditions might a student use GenAI to actually help them achieve the learning outcome (i.e. allow them to cognitively offload lower level tasks necessary to achieve higher level learning)</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4">
            <a:hlinkClick action="ppaction://hlinksldjump" r:id="rId3"/>
          </p:cNvPr>
          <p:cNvSpPr txBox="1"/>
          <p:nvPr>
            <p:ph idx="1" type="body"/>
          </p:nvPr>
        </p:nvSpPr>
        <p:spPr>
          <a:xfrm>
            <a:off x="230597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is Generative AI</a:t>
            </a:r>
            <a:endParaRPr/>
          </a:p>
        </p:txBody>
      </p:sp>
      <p:sp>
        <p:nvSpPr>
          <p:cNvPr id="395" name="Google Shape;395;p54">
            <a:hlinkClick action="ppaction://hlinksldjump" r:id="rId4"/>
          </p:cNvPr>
          <p:cNvSpPr txBox="1"/>
          <p:nvPr>
            <p:ph idx="1" type="body"/>
          </p:nvPr>
        </p:nvSpPr>
        <p:spPr>
          <a:xfrm>
            <a:off x="4572000" y="949858"/>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t>
            </a:r>
            <a:br>
              <a:rPr lang="en"/>
            </a:br>
            <a:r>
              <a:rPr lang="en"/>
              <a:t>GenAI can do</a:t>
            </a:r>
            <a:endParaRPr/>
          </a:p>
        </p:txBody>
      </p:sp>
      <p:sp>
        <p:nvSpPr>
          <p:cNvPr id="396" name="Google Shape;396;p54">
            <a:hlinkClick action="ppaction://hlinksldjump" r:id="rId5"/>
          </p:cNvPr>
          <p:cNvSpPr txBox="1"/>
          <p:nvPr>
            <p:ph idx="1" type="body"/>
          </p:nvPr>
        </p:nvSpPr>
        <p:spPr>
          <a:xfrm>
            <a:off x="2305975"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397" name="Google Shape;397;p54">
            <a:hlinkClick action="ppaction://hlinksldjump" r:id="rId6"/>
          </p:cNvPr>
          <p:cNvSpPr txBox="1"/>
          <p:nvPr>
            <p:ph idx="1" type="body"/>
          </p:nvPr>
        </p:nvSpPr>
        <p:spPr>
          <a:xfrm>
            <a:off x="6838025" y="35731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test its impact on my class</a:t>
            </a:r>
            <a:endParaRPr/>
          </a:p>
        </p:txBody>
      </p:sp>
      <p:sp>
        <p:nvSpPr>
          <p:cNvPr id="398" name="Google Shape;398;p54">
            <a:hlinkClick action="ppaction://hlinksldjump" r:id="rId7"/>
          </p:cNvPr>
          <p:cNvSpPr txBox="1"/>
          <p:nvPr>
            <p:ph idx="1" type="body"/>
          </p:nvPr>
        </p:nvSpPr>
        <p:spPr>
          <a:xfrm>
            <a:off x="4677938" y="3573150"/>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AI Tools you might want students to use</a:t>
            </a:r>
            <a:endParaRPr/>
          </a:p>
        </p:txBody>
      </p:sp>
      <p:sp>
        <p:nvSpPr>
          <p:cNvPr id="399" name="Google Shape;399;p54">
            <a:hlinkClick action="ppaction://hlinksldjump" r:id="rId8"/>
          </p:cNvPr>
          <p:cNvSpPr txBox="1"/>
          <p:nvPr>
            <p:ph idx="1" type="body"/>
          </p:nvPr>
        </p:nvSpPr>
        <p:spPr>
          <a:xfrm>
            <a:off x="6838025" y="949858"/>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care about GenAI</a:t>
            </a:r>
            <a:endParaRPr/>
          </a:p>
        </p:txBody>
      </p:sp>
      <p:sp>
        <p:nvSpPr>
          <p:cNvPr id="400" name="Google Shape;400;p54"/>
          <p:cNvSpPr/>
          <p:nvPr/>
        </p:nvSpPr>
        <p:spPr>
          <a:xfrm>
            <a:off x="3916400" y="1544125"/>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4"/>
          <p:cNvSpPr/>
          <p:nvPr/>
        </p:nvSpPr>
        <p:spPr>
          <a:xfrm>
            <a:off x="6149100" y="16919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4"/>
          <p:cNvSpPr/>
          <p:nvPr/>
        </p:nvSpPr>
        <p:spPr>
          <a:xfrm rot="10800000">
            <a:off x="3975975"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4"/>
          <p:cNvSpPr/>
          <p:nvPr/>
        </p:nvSpPr>
        <p:spPr>
          <a:xfrm rot="5400000">
            <a:off x="7298825" y="30035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4"/>
          <p:cNvSpPr/>
          <p:nvPr/>
        </p:nvSpPr>
        <p:spPr>
          <a:xfrm rot="10800000">
            <a:off x="6149100"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4"/>
          <p:cNvSpPr txBox="1"/>
          <p:nvPr/>
        </p:nvSpPr>
        <p:spPr>
          <a:xfrm>
            <a:off x="0" y="0"/>
            <a:ext cx="8911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rPr>
              <a:t>Entry Point #1: GenAI &amp; Learning</a:t>
            </a:r>
            <a:endParaRPr sz="3800">
              <a:solidFill>
                <a:schemeClr val="dk1"/>
              </a:solidFill>
            </a:endParaRPr>
          </a:p>
        </p:txBody>
      </p:sp>
      <p:sp>
        <p:nvSpPr>
          <p:cNvPr id="406" name="Google Shape;406;p54"/>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5"/>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GenAI Tools You Might Want Students to Use</a:t>
            </a:r>
            <a:endParaRPr/>
          </a:p>
          <a:p>
            <a:pPr indent="0" lvl="0" marL="0" rtl="0" algn="ctr">
              <a:spcBef>
                <a:spcPts val="0"/>
              </a:spcBef>
              <a:spcAft>
                <a:spcPts val="0"/>
              </a:spcAft>
              <a:buNone/>
            </a:pPr>
            <a:r>
              <a:rPr lang="en"/>
              <a:t>(to help them achieve the learning </a:t>
            </a:r>
            <a:r>
              <a:rPr lang="en"/>
              <a:t>outcomes)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title"/>
          </p:nvPr>
        </p:nvSpPr>
        <p:spPr>
          <a:xfrm>
            <a:off x="102475" y="47231"/>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GenAI </a:t>
            </a:r>
            <a:r>
              <a:rPr lang="en"/>
              <a:t>Tools you might want students to use: for Research</a:t>
            </a:r>
            <a:endParaRPr/>
          </a:p>
        </p:txBody>
      </p:sp>
      <p:pic>
        <p:nvPicPr>
          <p:cNvPr id="417" name="Google Shape;417;p56">
            <a:hlinkClick r:id="rId3"/>
          </p:cNvPr>
          <p:cNvPicPr preferRelativeResize="0"/>
          <p:nvPr/>
        </p:nvPicPr>
        <p:blipFill>
          <a:blip r:embed="rId4">
            <a:alphaModFix/>
          </a:blip>
          <a:stretch>
            <a:fillRect/>
          </a:stretch>
        </p:blipFill>
        <p:spPr>
          <a:xfrm>
            <a:off x="102475" y="1002677"/>
            <a:ext cx="2529650" cy="2936125"/>
          </a:xfrm>
          <a:prstGeom prst="rect">
            <a:avLst/>
          </a:prstGeom>
          <a:noFill/>
          <a:ln>
            <a:noFill/>
          </a:ln>
        </p:spPr>
      </p:pic>
      <p:pic>
        <p:nvPicPr>
          <p:cNvPr id="418" name="Google Shape;418;p56">
            <a:hlinkClick r:id="rId5"/>
          </p:cNvPr>
          <p:cNvPicPr preferRelativeResize="0"/>
          <p:nvPr/>
        </p:nvPicPr>
        <p:blipFill>
          <a:blip r:embed="rId6">
            <a:alphaModFix/>
          </a:blip>
          <a:stretch>
            <a:fillRect/>
          </a:stretch>
        </p:blipFill>
        <p:spPr>
          <a:xfrm>
            <a:off x="2869750" y="3938806"/>
            <a:ext cx="6207075" cy="2907819"/>
          </a:xfrm>
          <a:prstGeom prst="rect">
            <a:avLst/>
          </a:prstGeom>
          <a:noFill/>
          <a:ln>
            <a:noFill/>
          </a:ln>
        </p:spPr>
      </p:pic>
      <p:pic>
        <p:nvPicPr>
          <p:cNvPr id="419" name="Google Shape;419;p56">
            <a:hlinkClick r:id="rId7"/>
          </p:cNvPr>
          <p:cNvPicPr preferRelativeResize="0"/>
          <p:nvPr/>
        </p:nvPicPr>
        <p:blipFill>
          <a:blip r:embed="rId8">
            <a:alphaModFix/>
          </a:blip>
          <a:stretch>
            <a:fillRect/>
          </a:stretch>
        </p:blipFill>
        <p:spPr>
          <a:xfrm>
            <a:off x="5746800" y="1217531"/>
            <a:ext cx="3330023" cy="25688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7"/>
          <p:cNvSpPr txBox="1"/>
          <p:nvPr>
            <p:ph type="title"/>
          </p:nvPr>
        </p:nvSpPr>
        <p:spPr>
          <a:xfrm>
            <a:off x="102475" y="47231"/>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GenAI Tools you might want students to use: for Transparency (Annotation)</a:t>
            </a:r>
            <a:endParaRPr/>
          </a:p>
        </p:txBody>
      </p:sp>
      <p:pic>
        <p:nvPicPr>
          <p:cNvPr id="425" name="Google Shape;425;p57">
            <a:hlinkClick r:id="rId3"/>
          </p:cNvPr>
          <p:cNvPicPr preferRelativeResize="0"/>
          <p:nvPr/>
        </p:nvPicPr>
        <p:blipFill>
          <a:blip r:embed="rId4">
            <a:alphaModFix/>
          </a:blip>
          <a:stretch>
            <a:fillRect/>
          </a:stretch>
        </p:blipFill>
        <p:spPr>
          <a:xfrm>
            <a:off x="423825" y="1271733"/>
            <a:ext cx="4419599" cy="4314530"/>
          </a:xfrm>
          <a:prstGeom prst="rect">
            <a:avLst/>
          </a:prstGeom>
          <a:noFill/>
          <a:ln>
            <a:noFill/>
          </a:ln>
        </p:spPr>
      </p:pic>
      <p:pic>
        <p:nvPicPr>
          <p:cNvPr id="426" name="Google Shape;426;p57">
            <a:hlinkClick r:id="rId5"/>
          </p:cNvPr>
          <p:cNvPicPr preferRelativeResize="0"/>
          <p:nvPr/>
        </p:nvPicPr>
        <p:blipFill>
          <a:blip r:embed="rId6">
            <a:alphaModFix/>
          </a:blip>
          <a:stretch>
            <a:fillRect/>
          </a:stretch>
        </p:blipFill>
        <p:spPr>
          <a:xfrm>
            <a:off x="5569525" y="1790700"/>
            <a:ext cx="3574464" cy="3276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8">
            <a:hlinkClick action="ppaction://hlinksldjump" r:id="rId3"/>
          </p:cNvPr>
          <p:cNvSpPr txBox="1"/>
          <p:nvPr>
            <p:ph idx="1" type="body"/>
          </p:nvPr>
        </p:nvSpPr>
        <p:spPr>
          <a:xfrm>
            <a:off x="230597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is Generative AI</a:t>
            </a:r>
            <a:endParaRPr/>
          </a:p>
        </p:txBody>
      </p:sp>
      <p:sp>
        <p:nvSpPr>
          <p:cNvPr id="432" name="Google Shape;432;p58">
            <a:hlinkClick action="ppaction://hlinksldjump" r:id="rId4"/>
          </p:cNvPr>
          <p:cNvSpPr txBox="1"/>
          <p:nvPr>
            <p:ph idx="1" type="body"/>
          </p:nvPr>
        </p:nvSpPr>
        <p:spPr>
          <a:xfrm>
            <a:off x="4572000" y="949858"/>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t>
            </a:r>
            <a:br>
              <a:rPr lang="en"/>
            </a:br>
            <a:r>
              <a:rPr lang="en"/>
              <a:t>GenAI can do</a:t>
            </a:r>
            <a:endParaRPr/>
          </a:p>
        </p:txBody>
      </p:sp>
      <p:sp>
        <p:nvSpPr>
          <p:cNvPr id="433" name="Google Shape;433;p58">
            <a:hlinkClick action="ppaction://hlinksldjump" r:id="rId5"/>
          </p:cNvPr>
          <p:cNvSpPr txBox="1"/>
          <p:nvPr>
            <p:ph idx="1" type="body"/>
          </p:nvPr>
        </p:nvSpPr>
        <p:spPr>
          <a:xfrm>
            <a:off x="2305975" y="3573150"/>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434" name="Google Shape;434;p58">
            <a:hlinkClick action="ppaction://hlinksldjump" r:id="rId6"/>
          </p:cNvPr>
          <p:cNvSpPr txBox="1"/>
          <p:nvPr>
            <p:ph idx="1" type="body"/>
          </p:nvPr>
        </p:nvSpPr>
        <p:spPr>
          <a:xfrm>
            <a:off x="6838025" y="35731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test its impact on my class</a:t>
            </a:r>
            <a:endParaRPr/>
          </a:p>
        </p:txBody>
      </p:sp>
      <p:sp>
        <p:nvSpPr>
          <p:cNvPr id="435" name="Google Shape;435;p58">
            <a:hlinkClick action="ppaction://hlinksldjump" r:id="rId7"/>
          </p:cNvPr>
          <p:cNvSpPr txBox="1"/>
          <p:nvPr>
            <p:ph idx="1" type="body"/>
          </p:nvPr>
        </p:nvSpPr>
        <p:spPr>
          <a:xfrm>
            <a:off x="4677938" y="3573150"/>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AI Tools you might want students to use</a:t>
            </a:r>
            <a:endParaRPr/>
          </a:p>
        </p:txBody>
      </p:sp>
      <p:sp>
        <p:nvSpPr>
          <p:cNvPr id="436" name="Google Shape;436;p58">
            <a:hlinkClick action="ppaction://hlinksldjump" r:id="rId8"/>
          </p:cNvPr>
          <p:cNvSpPr txBox="1"/>
          <p:nvPr>
            <p:ph idx="1" type="body"/>
          </p:nvPr>
        </p:nvSpPr>
        <p:spPr>
          <a:xfrm>
            <a:off x="6838025" y="949858"/>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care about GenAI</a:t>
            </a:r>
            <a:endParaRPr/>
          </a:p>
        </p:txBody>
      </p:sp>
      <p:sp>
        <p:nvSpPr>
          <p:cNvPr id="437" name="Google Shape;437;p58"/>
          <p:cNvSpPr/>
          <p:nvPr/>
        </p:nvSpPr>
        <p:spPr>
          <a:xfrm>
            <a:off x="3916400" y="1544125"/>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8"/>
          <p:cNvSpPr/>
          <p:nvPr/>
        </p:nvSpPr>
        <p:spPr>
          <a:xfrm>
            <a:off x="6149100" y="16919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8"/>
          <p:cNvSpPr/>
          <p:nvPr/>
        </p:nvSpPr>
        <p:spPr>
          <a:xfrm rot="10800000">
            <a:off x="3975975"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8"/>
          <p:cNvSpPr/>
          <p:nvPr/>
        </p:nvSpPr>
        <p:spPr>
          <a:xfrm rot="5400000">
            <a:off x="7298825" y="30035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8"/>
          <p:cNvSpPr/>
          <p:nvPr/>
        </p:nvSpPr>
        <p:spPr>
          <a:xfrm rot="10800000">
            <a:off x="6149100"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8"/>
          <p:cNvSpPr txBox="1"/>
          <p:nvPr/>
        </p:nvSpPr>
        <p:spPr>
          <a:xfrm>
            <a:off x="0" y="0"/>
            <a:ext cx="8911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rPr>
              <a:t>Entry Point #1: GenAI &amp; Learning</a:t>
            </a:r>
            <a:endParaRPr sz="3800">
              <a:solidFill>
                <a:schemeClr val="dk1"/>
              </a:solidFill>
            </a:endParaRPr>
          </a:p>
        </p:txBody>
      </p:sp>
      <p:sp>
        <p:nvSpPr>
          <p:cNvPr id="443" name="Google Shape;443;p58"/>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
        <p:nvSpPr>
          <p:cNvPr id="444" name="Google Shape;444;p58"/>
          <p:cNvSpPr/>
          <p:nvPr/>
        </p:nvSpPr>
        <p:spPr>
          <a:xfrm rot="5400000">
            <a:off x="2766775" y="56403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8">
            <a:hlinkClick action="ppaction://hlinksldjump" r:id="rId9"/>
          </p:cNvPr>
          <p:cNvSpPr txBox="1"/>
          <p:nvPr>
            <p:ph idx="1" type="body"/>
          </p:nvPr>
        </p:nvSpPr>
        <p:spPr>
          <a:xfrm>
            <a:off x="2305975" y="6223455"/>
            <a:ext cx="1577100" cy="655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Next Step</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9"/>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a:t>
            </a:r>
            <a:r>
              <a:rPr lang="en"/>
              <a:t>Readings</a:t>
            </a:r>
            <a:endParaRPr/>
          </a:p>
        </p:txBody>
      </p:sp>
      <p:sp>
        <p:nvSpPr>
          <p:cNvPr id="451" name="Google Shape;451;p59"/>
          <p:cNvSpPr txBox="1"/>
          <p:nvPr>
            <p:ph idx="1" type="body"/>
          </p:nvPr>
        </p:nvSpPr>
        <p:spPr>
          <a:xfrm>
            <a:off x="311700" y="1366924"/>
            <a:ext cx="8520600" cy="53103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b="1" lang="en" u="sng"/>
              <a:t>More Food for Thought</a:t>
            </a:r>
            <a:endParaRPr b="1" u="sng"/>
          </a:p>
          <a:p>
            <a:pPr indent="-291465" lvl="0" marL="457200" rtl="0" algn="l">
              <a:spcBef>
                <a:spcPts val="1200"/>
              </a:spcBef>
              <a:spcAft>
                <a:spcPts val="0"/>
              </a:spcAft>
              <a:buSzPct val="100000"/>
              <a:buChar char="●"/>
            </a:pPr>
            <a:r>
              <a:rPr lang="en" u="sng">
                <a:solidFill>
                  <a:schemeClr val="hlink"/>
                </a:solidFill>
                <a:hlinkClick r:id="rId3"/>
              </a:rPr>
              <a:t>ChatGPT in Higher Education: Artificial Intelligence and its Pedagogical Value</a:t>
            </a:r>
            <a:endParaRPr/>
          </a:p>
          <a:p>
            <a:pPr indent="-291465" lvl="0" marL="457200" rtl="0" algn="l">
              <a:spcBef>
                <a:spcPts val="0"/>
              </a:spcBef>
              <a:spcAft>
                <a:spcPts val="0"/>
              </a:spcAft>
              <a:buSzPct val="100000"/>
              <a:buChar char="●"/>
            </a:pPr>
            <a:r>
              <a:rPr lang="en" u="sng">
                <a:solidFill>
                  <a:schemeClr val="hlink"/>
                </a:solidFill>
                <a:hlinkClick r:id="rId4"/>
              </a:rPr>
              <a:t>Three Things to Know about AI Tools and Teaching</a:t>
            </a:r>
            <a:endParaRPr/>
          </a:p>
          <a:p>
            <a:pPr indent="-291465" lvl="0" marL="457200" rtl="0" algn="l">
              <a:spcBef>
                <a:spcPts val="0"/>
              </a:spcBef>
              <a:spcAft>
                <a:spcPts val="0"/>
              </a:spcAft>
              <a:buSzPct val="100000"/>
              <a:buChar char="●"/>
            </a:pPr>
            <a:r>
              <a:rPr lang="en" u="sng">
                <a:solidFill>
                  <a:schemeClr val="accent5"/>
                </a:solidFill>
                <a:hlinkClick r:id="rId5">
                  <a:extLst>
                    <a:ext uri="{A12FA001-AC4F-418D-AE19-62706E023703}">
                      <ahyp:hlinkClr val="tx"/>
                    </a:ext>
                  </a:extLst>
                </a:hlinkClick>
              </a:rPr>
              <a:t>I’m a Student. You have no Idea How Much We’re Using ChatGPT</a:t>
            </a:r>
            <a:endParaRPr/>
          </a:p>
          <a:p>
            <a:pPr indent="-291465" lvl="0" marL="457200" rtl="0" algn="l">
              <a:spcBef>
                <a:spcPts val="0"/>
              </a:spcBef>
              <a:spcAft>
                <a:spcPts val="0"/>
              </a:spcAft>
              <a:buSzPct val="100000"/>
              <a:buChar char="●"/>
            </a:pPr>
            <a:r>
              <a:rPr lang="en" u="sng">
                <a:solidFill>
                  <a:schemeClr val="accent5"/>
                </a:solidFill>
                <a:hlinkClick r:id="rId6">
                  <a:extLst>
                    <a:ext uri="{A12FA001-AC4F-418D-AE19-62706E023703}">
                      <ahyp:hlinkClr val="tx"/>
                    </a:ext>
                  </a:extLst>
                </a:hlinkClick>
              </a:rPr>
              <a:t>Professors Craft Courses on ChatGPT with ChatGPT</a:t>
            </a:r>
            <a:endParaRPr/>
          </a:p>
          <a:p>
            <a:pPr indent="-291465" lvl="0" marL="457200" rtl="0" algn="l">
              <a:spcBef>
                <a:spcPts val="0"/>
              </a:spcBef>
              <a:spcAft>
                <a:spcPts val="0"/>
              </a:spcAft>
              <a:buSzPct val="100000"/>
              <a:buChar char="●"/>
            </a:pPr>
            <a:r>
              <a:rPr lang="en" u="sng">
                <a:solidFill>
                  <a:schemeClr val="accent5"/>
                </a:solidFill>
                <a:hlinkClick r:id="rId7">
                  <a:extLst>
                    <a:ext uri="{A12FA001-AC4F-418D-AE19-62706E023703}">
                      <ahyp:hlinkClr val="tx"/>
                    </a:ext>
                  </a:extLst>
                </a:hlinkClick>
              </a:rPr>
              <a:t>ChatGPT and large language model bias</a:t>
            </a:r>
            <a:endParaRPr/>
          </a:p>
          <a:p>
            <a:pPr indent="-291465" lvl="0" marL="457200" rtl="0" algn="l">
              <a:spcBef>
                <a:spcPts val="0"/>
              </a:spcBef>
              <a:spcAft>
                <a:spcPts val="0"/>
              </a:spcAft>
              <a:buSzPct val="100000"/>
              <a:buChar char="●"/>
            </a:pPr>
            <a:r>
              <a:rPr lang="en" u="sng">
                <a:solidFill>
                  <a:schemeClr val="hlink"/>
                </a:solidFill>
                <a:hlinkClick r:id="rId8"/>
              </a:rPr>
              <a:t>ChatGPT: Bullshit Spewer or the End of Traditional Assessments in Higher Education?</a:t>
            </a:r>
            <a:endParaRPr/>
          </a:p>
          <a:p>
            <a:pPr indent="-291465" lvl="0" marL="457200" rtl="0" algn="l">
              <a:spcBef>
                <a:spcPts val="0"/>
              </a:spcBef>
              <a:spcAft>
                <a:spcPts val="0"/>
              </a:spcAft>
              <a:buSzPct val="100000"/>
              <a:buChar char="●"/>
            </a:pPr>
            <a:r>
              <a:rPr lang="en" u="sng">
                <a:solidFill>
                  <a:schemeClr val="hlink"/>
                </a:solidFill>
                <a:hlinkClick r:id="rId9"/>
              </a:rPr>
              <a:t>Exploring the Potential of Generative Artificial Intelligence in Education: Applications, Challenges, and Future Research Directions</a:t>
            </a:r>
            <a:endParaRPr/>
          </a:p>
          <a:p>
            <a:pPr indent="-291465" lvl="0" marL="457200" rtl="0" algn="l">
              <a:lnSpc>
                <a:spcPct val="110000"/>
              </a:lnSpc>
              <a:spcBef>
                <a:spcPts val="0"/>
              </a:spcBef>
              <a:spcAft>
                <a:spcPts val="0"/>
              </a:spcAft>
              <a:buClr>
                <a:schemeClr val="accent3"/>
              </a:buClr>
              <a:buSzPct val="92307"/>
              <a:buChar char="●"/>
            </a:pPr>
            <a:r>
              <a:rPr b="1" lang="en" sz="1950" u="sng">
                <a:solidFill>
                  <a:schemeClr val="hlink"/>
                </a:solidFill>
                <a:highlight>
                  <a:srgbClr val="FEFEFE"/>
                </a:highlight>
                <a:hlinkClick r:id="rId10"/>
              </a:rPr>
              <a:t>Why ChatGPT &amp; Bing are so Good at Making Things Up</a:t>
            </a:r>
            <a:endParaRPr b="1" sz="1950">
              <a:solidFill>
                <a:schemeClr val="accent3"/>
              </a:solidFill>
              <a:highlight>
                <a:srgbClr val="FEFEFE"/>
              </a:highlight>
            </a:endParaRPr>
          </a:p>
          <a:p>
            <a:pPr indent="-291465" lvl="0" marL="457200" rtl="0" algn="l">
              <a:spcBef>
                <a:spcPts val="0"/>
              </a:spcBef>
              <a:spcAft>
                <a:spcPts val="0"/>
              </a:spcAft>
              <a:buSzPct val="100000"/>
              <a:buChar char="●"/>
            </a:pPr>
            <a:r>
              <a:rPr b="1" lang="en" u="sng">
                <a:solidFill>
                  <a:schemeClr val="accent5"/>
                </a:solidFill>
                <a:hlinkClick r:id="rId11">
                  <a:extLst>
                    <a:ext uri="{A12FA001-AC4F-418D-AE19-62706E023703}">
                      <ahyp:hlinkClr val="tx"/>
                    </a:ext>
                  </a:extLst>
                </a:hlinkClick>
              </a:rPr>
              <a:t>The Difference between Generative AI and Traditional AI: An Easy Explanation for Anyone</a:t>
            </a:r>
            <a:endParaRPr/>
          </a:p>
          <a:p>
            <a:pPr indent="-291465" lvl="0" marL="457200" rtl="0" algn="l">
              <a:spcBef>
                <a:spcPts val="0"/>
              </a:spcBef>
              <a:spcAft>
                <a:spcPts val="0"/>
              </a:spcAft>
              <a:buSzPct val="100000"/>
              <a:buChar char="●"/>
            </a:pPr>
            <a:r>
              <a:t/>
            </a:r>
            <a:endParaRPr/>
          </a:p>
          <a:p>
            <a:pPr indent="0" lvl="0" marL="0" rtl="0" algn="l">
              <a:spcBef>
                <a:spcPts val="1200"/>
              </a:spcBef>
              <a:spcAft>
                <a:spcPts val="0"/>
              </a:spcAft>
              <a:buNone/>
            </a:pPr>
            <a:r>
              <a:rPr b="1" lang="en" u="sng"/>
              <a:t>Fun With GenAI</a:t>
            </a:r>
            <a:endParaRPr b="1" u="sng"/>
          </a:p>
          <a:p>
            <a:pPr indent="-291465" lvl="0" marL="457200" rtl="0" algn="l">
              <a:spcBef>
                <a:spcPts val="1200"/>
              </a:spcBef>
              <a:spcAft>
                <a:spcPts val="0"/>
              </a:spcAft>
              <a:buSzPct val="100000"/>
              <a:buChar char="●"/>
            </a:pPr>
            <a:r>
              <a:rPr lang="en" u="sng">
                <a:solidFill>
                  <a:schemeClr val="hlink"/>
                </a:solidFill>
                <a:hlinkClick r:id="rId12"/>
              </a:rPr>
              <a:t>Did a Fourth Grader Write this? Or ChatGPT? (You can play the game!)</a:t>
            </a:r>
            <a:endParaRPr/>
          </a:p>
          <a:p>
            <a:pPr indent="-291465" lvl="0" marL="457200" rtl="0" algn="l">
              <a:spcBef>
                <a:spcPts val="0"/>
              </a:spcBef>
              <a:spcAft>
                <a:spcPts val="0"/>
              </a:spcAft>
              <a:buSzPct val="100000"/>
              <a:buChar char="●"/>
            </a:pPr>
            <a:r>
              <a:rPr lang="en" u="sng">
                <a:solidFill>
                  <a:schemeClr val="accent5"/>
                </a:solidFill>
                <a:hlinkClick r:id="rId13">
                  <a:extLst>
                    <a:ext uri="{A12FA001-AC4F-418D-AE19-62706E023703}">
                      <ahyp:hlinkClr val="tx"/>
                    </a:ext>
                  </a:extLst>
                </a:hlinkClick>
              </a:rPr>
              <a:t>South Park’s Deep Learning Episode</a:t>
            </a:r>
            <a:r>
              <a:rPr lang="en"/>
              <a:t> (cautionary note: it’s SouthPark so some may find it offensive)</a:t>
            </a:r>
            <a:endParaRPr/>
          </a:p>
          <a:p>
            <a:pPr indent="-291465" lvl="0" marL="457200" rtl="0" algn="l">
              <a:spcBef>
                <a:spcPts val="0"/>
              </a:spcBef>
              <a:spcAft>
                <a:spcPts val="0"/>
              </a:spcAft>
              <a:buSzPct val="100000"/>
              <a:buChar char="●"/>
            </a:pPr>
            <a:r>
              <a:rPr lang="en" u="sng">
                <a:solidFill>
                  <a:schemeClr val="hlink"/>
                </a:solidFill>
                <a:hlinkClick r:id="rId14"/>
              </a:rPr>
              <a:t>A GPT-4 Capability Forecasting Challenge</a:t>
            </a:r>
            <a:endParaRPr/>
          </a:p>
          <a:p>
            <a:pPr indent="0" lvl="0" marL="0" rtl="0" algn="l">
              <a:spcBef>
                <a:spcPts val="1200"/>
              </a:spcBef>
              <a:spcAft>
                <a:spcPts val="0"/>
              </a:spcAft>
              <a:buNone/>
            </a:pPr>
            <a:r>
              <a:rPr b="1" lang="en" u="sng"/>
              <a:t>Practical Resources</a:t>
            </a:r>
            <a:endParaRPr b="1" u="sng"/>
          </a:p>
          <a:p>
            <a:pPr indent="-291465" lvl="0" marL="457200" rtl="0" algn="l">
              <a:spcBef>
                <a:spcPts val="1200"/>
              </a:spcBef>
              <a:spcAft>
                <a:spcPts val="0"/>
              </a:spcAft>
              <a:buSzPct val="100000"/>
              <a:buChar char="●"/>
            </a:pPr>
            <a:r>
              <a:rPr lang="en" u="sng">
                <a:solidFill>
                  <a:schemeClr val="hlink"/>
                </a:solidFill>
                <a:hlinkClick r:id="rId15"/>
              </a:rPr>
              <a:t>A Wired Comparison of ChatGPT, Bing &amp; Bard</a:t>
            </a:r>
            <a:endParaRPr/>
          </a:p>
          <a:p>
            <a:pPr indent="-291465" lvl="0" marL="457200" rtl="0" algn="l">
              <a:spcBef>
                <a:spcPts val="0"/>
              </a:spcBef>
              <a:spcAft>
                <a:spcPts val="0"/>
              </a:spcAft>
              <a:buSzPct val="100000"/>
              <a:buChar char="●"/>
            </a:pPr>
            <a:r>
              <a:rPr lang="en" u="sng">
                <a:solidFill>
                  <a:schemeClr val="hlink"/>
                </a:solidFill>
                <a:hlinkClick r:id="rId16"/>
              </a:rPr>
              <a:t>An AVID Open Access Comparison of ChatGPT, Bing &amp; Bard</a:t>
            </a:r>
            <a:endParaRPr/>
          </a:p>
          <a:p>
            <a:pPr indent="-291465" lvl="0" marL="457200" rtl="0" algn="l">
              <a:spcBef>
                <a:spcPts val="0"/>
              </a:spcBef>
              <a:spcAft>
                <a:spcPts val="0"/>
              </a:spcAft>
              <a:buSzPct val="100000"/>
              <a:buChar char="●"/>
            </a:pPr>
            <a:r>
              <a:rPr lang="en" u="sng">
                <a:solidFill>
                  <a:schemeClr val="hlink"/>
                </a:solidFill>
                <a:hlinkClick r:id="rId17"/>
              </a:rPr>
              <a:t>Learn More About Artificial Intelligence</a:t>
            </a:r>
            <a:endParaRPr/>
          </a:p>
          <a:p>
            <a:pPr indent="-291465" lvl="0" marL="457200" rtl="0" algn="l">
              <a:spcBef>
                <a:spcPts val="0"/>
              </a:spcBef>
              <a:spcAft>
                <a:spcPts val="0"/>
              </a:spcAft>
              <a:buSzPct val="100000"/>
              <a:buChar char="●"/>
            </a:pPr>
            <a:r>
              <a:rPr lang="en" u="sng">
                <a:solidFill>
                  <a:schemeClr val="hlink"/>
                </a:solidFill>
                <a:hlinkClick r:id="rId18"/>
              </a:rPr>
              <a:t>Learn More About ChatGPT-4</a:t>
            </a:r>
            <a:endParaRPr/>
          </a:p>
          <a:p>
            <a:pPr indent="-291465" lvl="0" marL="457200" rtl="0" algn="l">
              <a:spcBef>
                <a:spcPts val="0"/>
              </a:spcBef>
              <a:spcAft>
                <a:spcPts val="0"/>
              </a:spcAft>
              <a:buSzPct val="100000"/>
              <a:buChar char="●"/>
            </a:pPr>
            <a:r>
              <a:rPr lang="en" u="sng">
                <a:solidFill>
                  <a:schemeClr val="hlink"/>
                </a:solidFill>
                <a:hlinkClick r:id="rId19"/>
              </a:rPr>
              <a:t>ChatGPT in Higher Education (a brief book)</a:t>
            </a:r>
            <a:endParaRPr/>
          </a:p>
          <a:p>
            <a:pPr indent="-291465" lvl="0" marL="457200" rtl="0" algn="l">
              <a:spcBef>
                <a:spcPts val="0"/>
              </a:spcBef>
              <a:spcAft>
                <a:spcPts val="0"/>
              </a:spcAft>
              <a:buSzPct val="100000"/>
              <a:buChar char="●"/>
            </a:pPr>
            <a:r>
              <a:rPr lang="en" u="sng">
                <a:solidFill>
                  <a:schemeClr val="hlink"/>
                </a:solidFill>
                <a:hlinkClick r:id="rId20"/>
              </a:rPr>
              <a:t>Generative AI is Only as Good as the Prompt You Give It</a:t>
            </a:r>
            <a:endParaRPr/>
          </a:p>
          <a:p>
            <a:pPr indent="-291465" lvl="0" marL="457200" rtl="0" algn="l">
              <a:spcBef>
                <a:spcPts val="0"/>
              </a:spcBef>
              <a:spcAft>
                <a:spcPts val="0"/>
              </a:spcAft>
              <a:buSzPct val="100000"/>
              <a:buChar char="●"/>
            </a:pPr>
            <a:r>
              <a:rPr lang="en" u="sng">
                <a:solidFill>
                  <a:schemeClr val="hlink"/>
                </a:solidFill>
                <a:hlinkClick r:id="rId21"/>
              </a:rPr>
              <a:t>The Art of ChatGPT Prompting</a:t>
            </a:r>
            <a:endParaRPr/>
          </a:p>
          <a:p>
            <a:pPr indent="-291465" lvl="0" marL="457200" rtl="0" algn="l">
              <a:lnSpc>
                <a:spcPct val="100000"/>
              </a:lnSpc>
              <a:spcBef>
                <a:spcPts val="0"/>
              </a:spcBef>
              <a:spcAft>
                <a:spcPts val="0"/>
              </a:spcAft>
              <a:buSzPct val="100000"/>
              <a:buChar char="●"/>
            </a:pPr>
            <a:r>
              <a:rPr lang="en" u="sng">
                <a:solidFill>
                  <a:schemeClr val="accent5"/>
                </a:solidFill>
                <a:highlight>
                  <a:srgbClr val="FCFCFC"/>
                </a:highlight>
                <a:hlinkClick r:id="rId22">
                  <a:extLst>
                    <a:ext uri="{A12FA001-AC4F-418D-AE19-62706E023703}">
                      <ahyp:hlinkClr val="tx"/>
                    </a:ext>
                  </a:extLst>
                </a:hlinkClick>
              </a:rPr>
              <a:t>GenAI Chatbot Prompt Library for Educators</a:t>
            </a:r>
            <a:endParaRPr/>
          </a:p>
          <a:p>
            <a:pPr indent="-291465" lvl="0" marL="457200" rtl="0" algn="l">
              <a:lnSpc>
                <a:spcPct val="100000"/>
              </a:lnSpc>
              <a:spcBef>
                <a:spcPts val="0"/>
              </a:spcBef>
              <a:spcAft>
                <a:spcPts val="0"/>
              </a:spcAft>
              <a:buSzPct val="100000"/>
              <a:buChar char="●"/>
            </a:pPr>
            <a:r>
              <a:rPr lang="en" u="sng">
                <a:solidFill>
                  <a:schemeClr val="hlink"/>
                </a:solidFill>
                <a:hlinkClick r:id="rId23"/>
              </a:rPr>
              <a:t>Generative AI Prompt Literacy from University of Michigan-Flint</a:t>
            </a:r>
            <a:endParaRPr/>
          </a:p>
          <a:p>
            <a:pPr indent="-291465" lvl="0" marL="457200" rtl="0" algn="l">
              <a:lnSpc>
                <a:spcPct val="100000"/>
              </a:lnSpc>
              <a:spcBef>
                <a:spcPts val="0"/>
              </a:spcBef>
              <a:spcAft>
                <a:spcPts val="0"/>
              </a:spcAft>
              <a:buSzPct val="100000"/>
              <a:buChar char="●"/>
            </a:pPr>
            <a:r>
              <a:rPr lang="en" u="sng">
                <a:solidFill>
                  <a:schemeClr val="hlink"/>
                </a:solidFill>
                <a:hlinkClick r:id="rId24"/>
              </a:rPr>
              <a:t>AI Prompts for Teaching</a:t>
            </a:r>
            <a:endParaRPr/>
          </a:p>
          <a:p>
            <a:pPr indent="0" lvl="0" marL="0" rtl="0" algn="l">
              <a:spcBef>
                <a:spcPts val="0"/>
              </a:spcBef>
              <a:spcAft>
                <a:spcPts val="12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cxnSp>
        <p:nvCxnSpPr>
          <p:cNvPr id="456" name="Google Shape;456;p60"/>
          <p:cNvCxnSpPr>
            <a:stCxn id="457" idx="2"/>
            <a:endCxn id="458" idx="0"/>
          </p:cNvCxnSpPr>
          <p:nvPr/>
        </p:nvCxnSpPr>
        <p:spPr>
          <a:xfrm>
            <a:off x="1173100" y="1865150"/>
            <a:ext cx="22500" cy="4005300"/>
          </a:xfrm>
          <a:prstGeom prst="straightConnector1">
            <a:avLst/>
          </a:prstGeom>
          <a:noFill/>
          <a:ln cap="flat" cmpd="sng" w="9525">
            <a:solidFill>
              <a:schemeClr val="dk2"/>
            </a:solidFill>
            <a:prstDash val="solid"/>
            <a:round/>
            <a:headEnd len="med" w="med" type="none"/>
            <a:tailEnd len="med" w="med" type="triangle"/>
          </a:ln>
        </p:spPr>
      </p:cxnSp>
      <p:sp>
        <p:nvSpPr>
          <p:cNvPr id="459" name="Google Shape;459;p60"/>
          <p:cNvSpPr txBox="1"/>
          <p:nvPr/>
        </p:nvSpPr>
        <p:spPr>
          <a:xfrm>
            <a:off x="947950" y="25113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460" name="Google Shape;460;p60"/>
          <p:cNvCxnSpPr>
            <a:endCxn id="461" idx="1"/>
          </p:cNvCxnSpPr>
          <p:nvPr/>
        </p:nvCxnSpPr>
        <p:spPr>
          <a:xfrm>
            <a:off x="1983513" y="1215125"/>
            <a:ext cx="1255500" cy="13200"/>
          </a:xfrm>
          <a:prstGeom prst="straightConnector1">
            <a:avLst/>
          </a:prstGeom>
          <a:noFill/>
          <a:ln cap="flat" cmpd="sng" w="9525">
            <a:solidFill>
              <a:schemeClr val="dk2"/>
            </a:solidFill>
            <a:prstDash val="solid"/>
            <a:round/>
            <a:headEnd len="med" w="med" type="none"/>
            <a:tailEnd len="med" w="med" type="triangle"/>
          </a:ln>
        </p:spPr>
      </p:cxnSp>
      <p:sp>
        <p:nvSpPr>
          <p:cNvPr id="462" name="Google Shape;462;p60"/>
          <p:cNvSpPr txBox="1"/>
          <p:nvPr/>
        </p:nvSpPr>
        <p:spPr>
          <a:xfrm>
            <a:off x="2612325"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463" name="Google Shape;463;p60"/>
          <p:cNvCxnSpPr>
            <a:stCxn id="461" idx="3"/>
            <a:endCxn id="464" idx="1"/>
          </p:cNvCxnSpPr>
          <p:nvPr/>
        </p:nvCxnSpPr>
        <p:spPr>
          <a:xfrm>
            <a:off x="5384913" y="1228325"/>
            <a:ext cx="1234800" cy="0"/>
          </a:xfrm>
          <a:prstGeom prst="straightConnector1">
            <a:avLst/>
          </a:prstGeom>
          <a:noFill/>
          <a:ln cap="flat" cmpd="sng" w="9525">
            <a:solidFill>
              <a:schemeClr val="dk2"/>
            </a:solidFill>
            <a:prstDash val="solid"/>
            <a:round/>
            <a:headEnd len="med" w="med" type="none"/>
            <a:tailEnd len="med" w="med" type="triangle"/>
          </a:ln>
        </p:spPr>
      </p:cxnSp>
      <p:sp>
        <p:nvSpPr>
          <p:cNvPr id="465" name="Google Shape;465;p60"/>
          <p:cNvSpPr txBox="1"/>
          <p:nvPr/>
        </p:nvSpPr>
        <p:spPr>
          <a:xfrm>
            <a:off x="5650838"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466" name="Google Shape;466;p60"/>
          <p:cNvCxnSpPr>
            <a:stCxn id="464" idx="2"/>
            <a:endCxn id="467" idx="0"/>
          </p:cNvCxnSpPr>
          <p:nvPr/>
        </p:nvCxnSpPr>
        <p:spPr>
          <a:xfrm>
            <a:off x="7547125" y="1713400"/>
            <a:ext cx="0" cy="1248900"/>
          </a:xfrm>
          <a:prstGeom prst="straightConnector1">
            <a:avLst/>
          </a:prstGeom>
          <a:noFill/>
          <a:ln cap="flat" cmpd="sng" w="9525">
            <a:solidFill>
              <a:schemeClr val="dk2"/>
            </a:solidFill>
            <a:prstDash val="solid"/>
            <a:round/>
            <a:headEnd len="med" w="med" type="none"/>
            <a:tailEnd len="med" w="med" type="triangle"/>
          </a:ln>
        </p:spPr>
      </p:cxnSp>
      <p:cxnSp>
        <p:nvCxnSpPr>
          <p:cNvPr id="468" name="Google Shape;468;p60"/>
          <p:cNvCxnSpPr>
            <a:stCxn id="469" idx="3"/>
            <a:endCxn id="467" idx="1"/>
          </p:cNvCxnSpPr>
          <p:nvPr/>
        </p:nvCxnSpPr>
        <p:spPr>
          <a:xfrm flipH="1" rot="10800000">
            <a:off x="5308713" y="3447488"/>
            <a:ext cx="1311000" cy="13500"/>
          </a:xfrm>
          <a:prstGeom prst="straightConnector1">
            <a:avLst/>
          </a:prstGeom>
          <a:noFill/>
          <a:ln cap="flat" cmpd="sng" w="9525">
            <a:solidFill>
              <a:schemeClr val="dk2"/>
            </a:solidFill>
            <a:prstDash val="solid"/>
            <a:round/>
            <a:headEnd len="med" w="med" type="none"/>
            <a:tailEnd len="med" w="med" type="triangle"/>
          </a:ln>
        </p:spPr>
      </p:cxnSp>
      <p:sp>
        <p:nvSpPr>
          <p:cNvPr id="470" name="Google Shape;470;p60"/>
          <p:cNvSpPr txBox="1"/>
          <p:nvPr/>
        </p:nvSpPr>
        <p:spPr>
          <a:xfrm>
            <a:off x="5612725" y="314507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471" name="Google Shape;471;p60"/>
          <p:cNvCxnSpPr>
            <a:stCxn id="461" idx="2"/>
            <a:endCxn id="469" idx="0"/>
          </p:cNvCxnSpPr>
          <p:nvPr/>
        </p:nvCxnSpPr>
        <p:spPr>
          <a:xfrm>
            <a:off x="4311963" y="2076125"/>
            <a:ext cx="0" cy="537000"/>
          </a:xfrm>
          <a:prstGeom prst="straightConnector1">
            <a:avLst/>
          </a:prstGeom>
          <a:noFill/>
          <a:ln cap="flat" cmpd="sng" w="9525">
            <a:solidFill>
              <a:schemeClr val="dk2"/>
            </a:solidFill>
            <a:prstDash val="solid"/>
            <a:round/>
            <a:headEnd len="med" w="med" type="none"/>
            <a:tailEnd len="med" w="med" type="triangle"/>
          </a:ln>
        </p:spPr>
      </p:cxnSp>
      <p:sp>
        <p:nvSpPr>
          <p:cNvPr id="472" name="Google Shape;472;p60"/>
          <p:cNvSpPr txBox="1"/>
          <p:nvPr/>
        </p:nvSpPr>
        <p:spPr>
          <a:xfrm>
            <a:off x="4011275" y="2076113"/>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sp>
        <p:nvSpPr>
          <p:cNvPr id="473" name="Google Shape;473;p60"/>
          <p:cNvSpPr txBox="1"/>
          <p:nvPr/>
        </p:nvSpPr>
        <p:spPr>
          <a:xfrm>
            <a:off x="4011263" y="43088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474" name="Google Shape;474;p60"/>
          <p:cNvCxnSpPr>
            <a:stCxn id="475" idx="2"/>
            <a:endCxn id="476" idx="0"/>
          </p:cNvCxnSpPr>
          <p:nvPr/>
        </p:nvCxnSpPr>
        <p:spPr>
          <a:xfrm>
            <a:off x="4311975" y="5618000"/>
            <a:ext cx="0" cy="238800"/>
          </a:xfrm>
          <a:prstGeom prst="straightConnector1">
            <a:avLst/>
          </a:prstGeom>
          <a:noFill/>
          <a:ln cap="flat" cmpd="sng" w="9525">
            <a:solidFill>
              <a:schemeClr val="dk2"/>
            </a:solidFill>
            <a:prstDash val="solid"/>
            <a:round/>
            <a:headEnd len="med" w="med" type="none"/>
            <a:tailEnd len="med" w="med" type="triangle"/>
          </a:ln>
        </p:spPr>
      </p:cxnSp>
      <p:sp>
        <p:nvSpPr>
          <p:cNvPr id="477" name="Google Shape;477;p60"/>
          <p:cNvSpPr txBox="1"/>
          <p:nvPr/>
        </p:nvSpPr>
        <p:spPr>
          <a:xfrm>
            <a:off x="5809039" y="5911388"/>
            <a:ext cx="1012800" cy="4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478" name="Google Shape;478;p60"/>
          <p:cNvCxnSpPr>
            <a:stCxn id="479" idx="1"/>
            <a:endCxn id="475" idx="3"/>
          </p:cNvCxnSpPr>
          <p:nvPr/>
        </p:nvCxnSpPr>
        <p:spPr>
          <a:xfrm rot="10800000">
            <a:off x="5083950" y="5195300"/>
            <a:ext cx="1466400" cy="0"/>
          </a:xfrm>
          <a:prstGeom prst="straightConnector1">
            <a:avLst/>
          </a:prstGeom>
          <a:noFill/>
          <a:ln cap="flat" cmpd="sng" w="9525">
            <a:solidFill>
              <a:schemeClr val="dk2"/>
            </a:solidFill>
            <a:prstDash val="solid"/>
            <a:round/>
            <a:headEnd len="med" w="med" type="none"/>
            <a:tailEnd len="med" w="med" type="triangle"/>
          </a:ln>
        </p:spPr>
      </p:cxnSp>
      <p:sp>
        <p:nvSpPr>
          <p:cNvPr id="480" name="Google Shape;480;p60"/>
          <p:cNvSpPr txBox="1"/>
          <p:nvPr/>
        </p:nvSpPr>
        <p:spPr>
          <a:xfrm>
            <a:off x="5612713" y="48929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481" name="Google Shape;481;p60"/>
          <p:cNvCxnSpPr>
            <a:stCxn id="467" idx="2"/>
            <a:endCxn id="479" idx="0"/>
          </p:cNvCxnSpPr>
          <p:nvPr/>
        </p:nvCxnSpPr>
        <p:spPr>
          <a:xfrm>
            <a:off x="7547100" y="3932550"/>
            <a:ext cx="0" cy="414900"/>
          </a:xfrm>
          <a:prstGeom prst="straightConnector1">
            <a:avLst/>
          </a:prstGeom>
          <a:noFill/>
          <a:ln cap="flat" cmpd="sng" w="9525">
            <a:solidFill>
              <a:schemeClr val="dk2"/>
            </a:solidFill>
            <a:prstDash val="solid"/>
            <a:round/>
            <a:headEnd len="med" w="med" type="none"/>
            <a:tailEnd len="med" w="med" type="triangle"/>
          </a:ln>
        </p:spPr>
      </p:cxnSp>
      <p:cxnSp>
        <p:nvCxnSpPr>
          <p:cNvPr id="482" name="Google Shape;482;p60"/>
          <p:cNvCxnSpPr>
            <a:stCxn id="458" idx="3"/>
            <a:endCxn id="476" idx="1"/>
          </p:cNvCxnSpPr>
          <p:nvPr/>
        </p:nvCxnSpPr>
        <p:spPr>
          <a:xfrm flipH="1" rot="10800000">
            <a:off x="1967500" y="6279350"/>
            <a:ext cx="1572600" cy="13800"/>
          </a:xfrm>
          <a:prstGeom prst="bentConnector3">
            <a:avLst>
              <a:gd fmla="val 49999" name="adj1"/>
            </a:avLst>
          </a:prstGeom>
          <a:noFill/>
          <a:ln cap="flat" cmpd="sng" w="9525">
            <a:solidFill>
              <a:schemeClr val="dk2"/>
            </a:solidFill>
            <a:prstDash val="solid"/>
            <a:round/>
            <a:headEnd len="med" w="med" type="none"/>
            <a:tailEnd len="med" w="med" type="triangle"/>
          </a:ln>
        </p:spPr>
      </p:cxnSp>
      <p:cxnSp>
        <p:nvCxnSpPr>
          <p:cNvPr id="483" name="Google Shape;483;p60"/>
          <p:cNvCxnSpPr>
            <a:stCxn id="479" idx="2"/>
            <a:endCxn id="476" idx="3"/>
          </p:cNvCxnSpPr>
          <p:nvPr/>
        </p:nvCxnSpPr>
        <p:spPr>
          <a:xfrm rot="5400000">
            <a:off x="6197250" y="4929650"/>
            <a:ext cx="236400" cy="2463300"/>
          </a:xfrm>
          <a:prstGeom prst="bentConnector2">
            <a:avLst/>
          </a:prstGeom>
          <a:noFill/>
          <a:ln cap="flat" cmpd="sng" w="9525">
            <a:solidFill>
              <a:schemeClr val="dk2"/>
            </a:solidFill>
            <a:prstDash val="solid"/>
            <a:round/>
            <a:headEnd len="med" w="med" type="none"/>
            <a:tailEnd len="med" w="med" type="triangle"/>
          </a:ln>
        </p:spPr>
      </p:cxnSp>
      <p:cxnSp>
        <p:nvCxnSpPr>
          <p:cNvPr id="484" name="Google Shape;484;p60"/>
          <p:cNvCxnSpPr>
            <a:stCxn id="469" idx="2"/>
            <a:endCxn id="475" idx="0"/>
          </p:cNvCxnSpPr>
          <p:nvPr/>
        </p:nvCxnSpPr>
        <p:spPr>
          <a:xfrm>
            <a:off x="4311963" y="4308788"/>
            <a:ext cx="0" cy="463800"/>
          </a:xfrm>
          <a:prstGeom prst="straightConnector1">
            <a:avLst/>
          </a:prstGeom>
          <a:noFill/>
          <a:ln cap="flat" cmpd="sng" w="9525">
            <a:solidFill>
              <a:schemeClr val="dk2"/>
            </a:solidFill>
            <a:prstDash val="solid"/>
            <a:round/>
            <a:headEnd len="med" w="med" type="none"/>
            <a:tailEnd len="med" w="med" type="triangle"/>
          </a:ln>
        </p:spPr>
      </p:cxnSp>
      <p:sp>
        <p:nvSpPr>
          <p:cNvPr id="485" name="Google Shape;485;p60">
            <a:hlinkClick action="ppaction://hlinksldjump" r:id="rId3"/>
          </p:cNvPr>
          <p:cNvSpPr/>
          <p:nvPr/>
        </p:nvSpPr>
        <p:spPr>
          <a:xfrm>
            <a:off x="1001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action="ppaction://hlinksldjump" r:id="rId4"/>
              </a:rPr>
              <a:t>Will GenAI use undermine the course learning outcomes?</a:t>
            </a:r>
            <a:endParaRPr b="1" sz="1200">
              <a:solidFill>
                <a:schemeClr val="lt1"/>
              </a:solidFill>
            </a:endParaRPr>
          </a:p>
        </p:txBody>
      </p:sp>
      <p:sp>
        <p:nvSpPr>
          <p:cNvPr id="461" name="Google Shape;461;p60">
            <a:hlinkClick r:id="rId5"/>
          </p:cNvPr>
          <p:cNvSpPr/>
          <p:nvPr/>
        </p:nvSpPr>
        <p:spPr>
          <a:xfrm>
            <a:off x="32390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6"/>
              </a:rPr>
              <a:t>Can the learning outcomes be revised?</a:t>
            </a:r>
            <a:endParaRPr b="1" sz="1200">
              <a:solidFill>
                <a:schemeClr val="lt1"/>
              </a:solidFill>
            </a:endParaRPr>
          </a:p>
        </p:txBody>
      </p:sp>
      <p:sp>
        <p:nvSpPr>
          <p:cNvPr id="469" name="Google Shape;469;p60">
            <a:hlinkClick r:id="rId7"/>
          </p:cNvPr>
          <p:cNvSpPr/>
          <p:nvPr/>
        </p:nvSpPr>
        <p:spPr>
          <a:xfrm>
            <a:off x="3315213" y="2613188"/>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8"/>
              </a:rPr>
              <a:t>Can the assessments be redesigned?</a:t>
            </a:r>
            <a:endParaRPr b="1" sz="1200">
              <a:solidFill>
                <a:schemeClr val="lt1"/>
              </a:solidFill>
            </a:endParaRPr>
          </a:p>
        </p:txBody>
      </p:sp>
      <p:sp>
        <p:nvSpPr>
          <p:cNvPr id="479" name="Google Shape;479;p60"/>
          <p:cNvSpPr/>
          <p:nvPr/>
        </p:nvSpPr>
        <p:spPr>
          <a:xfrm>
            <a:off x="6550350" y="4347500"/>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Will GenAI use undermine assessment validity?</a:t>
            </a:r>
            <a:endParaRPr b="1" sz="1200">
              <a:solidFill>
                <a:schemeClr val="lt1"/>
              </a:solidFill>
            </a:endParaRPr>
          </a:p>
        </p:txBody>
      </p:sp>
      <p:sp>
        <p:nvSpPr>
          <p:cNvPr id="464" name="Google Shape;464;p60">
            <a:hlinkClick action="ppaction://hlinksldjump" r:id="rId9"/>
          </p:cNvPr>
          <p:cNvSpPr/>
          <p:nvPr/>
        </p:nvSpPr>
        <p:spPr>
          <a:xfrm>
            <a:off x="6619675" y="74320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0"/>
              </a:rPr>
              <a:t>Revise the learning outcomes</a:t>
            </a:r>
            <a:endParaRPr b="1">
              <a:solidFill>
                <a:schemeClr val="lt1"/>
              </a:solidFill>
            </a:endParaRPr>
          </a:p>
        </p:txBody>
      </p:sp>
      <p:sp>
        <p:nvSpPr>
          <p:cNvPr id="467" name="Google Shape;467;p60">
            <a:hlinkClick action="ppaction://hlinksldjump" r:id="rId11"/>
          </p:cNvPr>
          <p:cNvSpPr/>
          <p:nvPr/>
        </p:nvSpPr>
        <p:spPr>
          <a:xfrm>
            <a:off x="6619650" y="296235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2"/>
              </a:rPr>
              <a:t>Redesign the assessment(s)</a:t>
            </a:r>
            <a:endParaRPr b="1">
              <a:solidFill>
                <a:schemeClr val="lt1"/>
              </a:solidFill>
            </a:endParaRPr>
          </a:p>
        </p:txBody>
      </p:sp>
      <p:sp>
        <p:nvSpPr>
          <p:cNvPr id="475" name="Google Shape;475;p60">
            <a:hlinkClick action="ppaction://hlinksldjump" r:id="rId13"/>
          </p:cNvPr>
          <p:cNvSpPr/>
          <p:nvPr/>
        </p:nvSpPr>
        <p:spPr>
          <a:xfrm>
            <a:off x="3540075" y="4772600"/>
            <a:ext cx="1543800" cy="8454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4"/>
              </a:rPr>
              <a:t>Secure the Assessment(s)</a:t>
            </a:r>
            <a:endParaRPr b="1">
              <a:solidFill>
                <a:schemeClr val="lt1"/>
              </a:solidFill>
            </a:endParaRPr>
          </a:p>
        </p:txBody>
      </p:sp>
      <p:sp>
        <p:nvSpPr>
          <p:cNvPr id="458" name="Google Shape;458;p60"/>
          <p:cNvSpPr/>
          <p:nvPr/>
        </p:nvSpPr>
        <p:spPr>
          <a:xfrm>
            <a:off x="423700" y="5870450"/>
            <a:ext cx="1543800" cy="8454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Allow GenAI Use</a:t>
            </a:r>
            <a:endParaRPr b="1">
              <a:solidFill>
                <a:schemeClr val="lt1"/>
              </a:solidFill>
            </a:endParaRPr>
          </a:p>
        </p:txBody>
      </p:sp>
      <p:sp>
        <p:nvSpPr>
          <p:cNvPr id="476" name="Google Shape;476;p60">
            <a:hlinkClick action="ppaction://hlinksldjump" r:id="rId15"/>
          </p:cNvPr>
          <p:cNvSpPr/>
          <p:nvPr/>
        </p:nvSpPr>
        <p:spPr>
          <a:xfrm>
            <a:off x="3540075" y="5856725"/>
            <a:ext cx="1543800" cy="8454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6"/>
              </a:rPr>
              <a:t>Craft Your GenAI &amp; AI Policy</a:t>
            </a:r>
            <a:endParaRPr b="1">
              <a:solidFill>
                <a:schemeClr val="dk1"/>
              </a:solidFill>
            </a:endParaRPr>
          </a:p>
        </p:txBody>
      </p:sp>
      <p:sp>
        <p:nvSpPr>
          <p:cNvPr id="486" name="Google Shape;486;p60"/>
          <p:cNvSpPr/>
          <p:nvPr/>
        </p:nvSpPr>
        <p:spPr>
          <a:xfrm rot="1928202">
            <a:off x="3062730" y="-63530"/>
            <a:ext cx="1012894" cy="1181211"/>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Next entry point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1"/>
          <p:cNvSpPr txBox="1"/>
          <p:nvPr>
            <p:ph type="ctrTitle"/>
          </p:nvPr>
        </p:nvSpPr>
        <p:spPr>
          <a:xfrm>
            <a:off x="311708" y="1323689"/>
            <a:ext cx="8520600" cy="364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Entry Point #2</a:t>
            </a:r>
            <a:endParaRPr/>
          </a:p>
          <a:p>
            <a:pPr indent="0" lvl="0" marL="0" rtl="0" algn="ctr">
              <a:spcBef>
                <a:spcPts val="0"/>
              </a:spcBef>
              <a:spcAft>
                <a:spcPts val="0"/>
              </a:spcAft>
              <a:buNone/>
            </a:pPr>
            <a:r>
              <a:rPr lang="en"/>
              <a:t>Revising Learning Outcomes</a:t>
            </a:r>
            <a:endParaRPr/>
          </a:p>
        </p:txBody>
      </p:sp>
      <p:sp>
        <p:nvSpPr>
          <p:cNvPr id="492" name="Google Shape;492;p61"/>
          <p:cNvSpPr txBox="1"/>
          <p:nvPr>
            <p:ph idx="1" type="subTitle"/>
          </p:nvPr>
        </p:nvSpPr>
        <p:spPr>
          <a:xfrm>
            <a:off x="311700" y="5038444"/>
            <a:ext cx="8520600" cy="1409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2">
            <a:hlinkClick action="ppaction://hlinksldjump" r:id="rId3"/>
          </p:cNvPr>
          <p:cNvSpPr txBox="1"/>
          <p:nvPr>
            <p:ph idx="1" type="body"/>
          </p:nvPr>
        </p:nvSpPr>
        <p:spPr>
          <a:xfrm>
            <a:off x="2800025" y="668508"/>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Learning Outcomes: 101</a:t>
            </a:r>
            <a:endParaRPr/>
          </a:p>
        </p:txBody>
      </p:sp>
      <p:sp>
        <p:nvSpPr>
          <p:cNvPr id="498" name="Google Shape;498;p62">
            <a:hlinkClick action="ppaction://hlinksldjump" r:id="rId4"/>
          </p:cNvPr>
          <p:cNvSpPr txBox="1"/>
          <p:nvPr>
            <p:ph idx="1" type="body"/>
          </p:nvPr>
        </p:nvSpPr>
        <p:spPr>
          <a:xfrm>
            <a:off x="2871275" y="342900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499" name="Google Shape;499;p62">
            <a:hlinkClick action="ppaction://hlinksldjump" r:id="rId5"/>
          </p:cNvPr>
          <p:cNvSpPr txBox="1"/>
          <p:nvPr>
            <p:ph idx="1" type="body"/>
          </p:nvPr>
        </p:nvSpPr>
        <p:spPr>
          <a:xfrm>
            <a:off x="5407725" y="342900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revise?</a:t>
            </a:r>
            <a:endParaRPr/>
          </a:p>
        </p:txBody>
      </p:sp>
      <p:sp>
        <p:nvSpPr>
          <p:cNvPr id="500" name="Google Shape;500;p62">
            <a:hlinkClick action="ppaction://hlinksldjump" r:id="rId6"/>
          </p:cNvPr>
          <p:cNvSpPr txBox="1"/>
          <p:nvPr>
            <p:ph idx="1" type="body"/>
          </p:nvPr>
        </p:nvSpPr>
        <p:spPr>
          <a:xfrm>
            <a:off x="5407725" y="66850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revise Learning </a:t>
            </a:r>
            <a:r>
              <a:rPr lang="en"/>
              <a:t>Outcomes</a:t>
            </a:r>
            <a:endParaRPr/>
          </a:p>
        </p:txBody>
      </p:sp>
      <p:sp>
        <p:nvSpPr>
          <p:cNvPr id="501" name="Google Shape;501;p62"/>
          <p:cNvSpPr txBox="1"/>
          <p:nvPr/>
        </p:nvSpPr>
        <p:spPr>
          <a:xfrm>
            <a:off x="2184150" y="1884225"/>
            <a:ext cx="1234200" cy="20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
        <p:nvSpPr>
          <p:cNvPr id="502" name="Google Shape;502;p62"/>
          <p:cNvSpPr/>
          <p:nvPr/>
        </p:nvSpPr>
        <p:spPr>
          <a:xfrm>
            <a:off x="4377125" y="11517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2"/>
          <p:cNvSpPr/>
          <p:nvPr/>
        </p:nvSpPr>
        <p:spPr>
          <a:xfrm rot="5400000">
            <a:off x="5753775" y="2790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2"/>
          <p:cNvSpPr/>
          <p:nvPr/>
        </p:nvSpPr>
        <p:spPr>
          <a:xfrm flipH="1">
            <a:off x="4485550" y="41710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2"/>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#2: Revising Learning Outcomes</a:t>
            </a:r>
            <a:endParaRPr sz="3400">
              <a:solidFill>
                <a:schemeClr val="dk1"/>
              </a:solidFill>
            </a:endParaRPr>
          </a:p>
        </p:txBody>
      </p:sp>
      <p:sp>
        <p:nvSpPr>
          <p:cNvPr id="506" name="Google Shape;506;p62"/>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where to start by clicking on the box you want to explore.You can progress through the slides in order as well.  The green topic box is the next topic.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1688875" y="0"/>
            <a:ext cx="71433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Contents of this Guide</a:t>
            </a:r>
            <a:endParaRPr/>
          </a:p>
        </p:txBody>
      </p:sp>
      <p:sp>
        <p:nvSpPr>
          <p:cNvPr id="91" name="Google Shape;91;p18"/>
          <p:cNvSpPr txBox="1"/>
          <p:nvPr>
            <p:ph idx="1" type="body"/>
          </p:nvPr>
        </p:nvSpPr>
        <p:spPr>
          <a:xfrm>
            <a:off x="1489825" y="642025"/>
            <a:ext cx="7342500" cy="62160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eriod"/>
            </a:pPr>
            <a:r>
              <a:rPr lang="en" u="sng">
                <a:solidFill>
                  <a:schemeClr val="hlink"/>
                </a:solidFill>
                <a:hlinkClick action="ppaction://hlinksldjump" r:id="rId3"/>
              </a:rPr>
              <a:t>GenAI and Learning?</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4"/>
              </a:rPr>
              <a:t>What is Generative AI</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5"/>
              </a:rPr>
              <a:t>What GenAI Can Do</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6"/>
              </a:rPr>
              <a:t>Why should I Care about GenAI</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7"/>
              </a:rPr>
              <a:t>How do I test GenAI Impact on my Class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8"/>
              </a:rPr>
              <a:t>What GenAI Tools I Might Want Students to Use</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9"/>
              </a:rPr>
              <a:t>Additional Readings</a:t>
            </a:r>
            <a:endParaRPr/>
          </a:p>
          <a:p>
            <a:pPr indent="-325755" lvl="0" marL="457200" rtl="0" algn="l">
              <a:spcBef>
                <a:spcPts val="0"/>
              </a:spcBef>
              <a:spcAft>
                <a:spcPts val="0"/>
              </a:spcAft>
              <a:buSzPct val="100000"/>
              <a:buAutoNum type="arabicPeriod"/>
            </a:pPr>
            <a:r>
              <a:rPr lang="en" u="sng">
                <a:solidFill>
                  <a:schemeClr val="hlink"/>
                </a:solidFill>
                <a:hlinkClick action="ppaction://hlinksldjump" r:id="rId10"/>
              </a:rPr>
              <a:t>Revising Course Learning Outcomes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1"/>
              </a:rPr>
              <a:t>Learning Outcomes 101</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2"/>
              </a:rPr>
              <a:t>Why Should I Revise Learning Outcomes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3"/>
              </a:rPr>
              <a:t>How do I Revise Learning Outcomes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4"/>
              </a:rPr>
              <a:t>Additional Readings</a:t>
            </a:r>
            <a:endParaRPr/>
          </a:p>
          <a:p>
            <a:pPr indent="-325755" lvl="0" marL="457200" rtl="0" algn="l">
              <a:spcBef>
                <a:spcPts val="0"/>
              </a:spcBef>
              <a:spcAft>
                <a:spcPts val="0"/>
              </a:spcAft>
              <a:buSzPct val="100000"/>
              <a:buAutoNum type="arabicPeriod"/>
            </a:pPr>
            <a:r>
              <a:rPr lang="en" u="sng">
                <a:solidFill>
                  <a:schemeClr val="hlink"/>
                </a:solidFill>
                <a:hlinkClick action="ppaction://hlinksldjump" r:id="rId15"/>
              </a:rPr>
              <a:t>Redesigning Assessments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6"/>
              </a:rPr>
              <a:t>What are Assessments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7"/>
              </a:rPr>
              <a:t>Why Rethink Assessments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8"/>
              </a:rPr>
              <a:t>How to Redesign Assessments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19"/>
              </a:rPr>
              <a:t>Practical Ideas for Updating Assessments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0"/>
              </a:rPr>
              <a:t>Additional Readings</a:t>
            </a:r>
            <a:endParaRPr/>
          </a:p>
          <a:p>
            <a:pPr indent="-325755" lvl="0" marL="457200" rtl="0" algn="l">
              <a:spcBef>
                <a:spcPts val="0"/>
              </a:spcBef>
              <a:spcAft>
                <a:spcPts val="0"/>
              </a:spcAft>
              <a:buSzPct val="100000"/>
              <a:buAutoNum type="arabicPeriod"/>
            </a:pPr>
            <a:r>
              <a:rPr lang="en" u="sng">
                <a:solidFill>
                  <a:schemeClr val="hlink"/>
                </a:solidFill>
                <a:hlinkClick action="ppaction://hlinksldjump" r:id="rId21"/>
              </a:rPr>
              <a:t>Securing Assessments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2"/>
              </a:rPr>
              <a:t>Why do I have to Secure Assessments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3"/>
              </a:rPr>
              <a:t>Why not Just Create a Culture of Integrity (and trust students)?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4"/>
              </a:rPr>
              <a:t>What Assessments Should be Secure</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5"/>
              </a:rPr>
              <a:t>How can Assessments be Secured</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6"/>
              </a:rPr>
              <a:t>Additional Readings</a:t>
            </a:r>
            <a:endParaRPr/>
          </a:p>
          <a:p>
            <a:pPr indent="-325755" lvl="0" marL="457200" rtl="0" algn="l">
              <a:spcBef>
                <a:spcPts val="0"/>
              </a:spcBef>
              <a:spcAft>
                <a:spcPts val="0"/>
              </a:spcAft>
              <a:buSzPct val="100000"/>
              <a:buAutoNum type="arabicPeriod"/>
            </a:pPr>
            <a:r>
              <a:rPr lang="en" u="sng">
                <a:solidFill>
                  <a:schemeClr val="hlink"/>
                </a:solidFill>
                <a:hlinkClick r:id="rId27"/>
              </a:rPr>
              <a:t>Crafting Your GenAI &amp; AI Policy</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8"/>
              </a:rPr>
              <a:t>Why a Written Policy is Needed</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29"/>
              </a:rPr>
              <a:t>Choosing a Policy Path</a:t>
            </a:r>
            <a:endParaRPr/>
          </a:p>
          <a:p>
            <a:pPr indent="-304164" lvl="2" marL="1371600" rtl="0" algn="l">
              <a:spcBef>
                <a:spcPts val="0"/>
              </a:spcBef>
              <a:spcAft>
                <a:spcPts val="0"/>
              </a:spcAft>
              <a:buSzPct val="100000"/>
              <a:buAutoNum type="romanLcPeriod"/>
            </a:pPr>
            <a:r>
              <a:rPr lang="en" u="sng">
                <a:solidFill>
                  <a:schemeClr val="hlink"/>
                </a:solidFill>
                <a:hlinkClick action="ppaction://hlinksldjump" r:id="rId30"/>
              </a:rPr>
              <a:t>Crafting your Banned Policy</a:t>
            </a:r>
            <a:endParaRPr/>
          </a:p>
          <a:p>
            <a:pPr indent="-304164" lvl="2" marL="1371600" rtl="0" algn="l">
              <a:spcBef>
                <a:spcPts val="0"/>
              </a:spcBef>
              <a:spcAft>
                <a:spcPts val="0"/>
              </a:spcAft>
              <a:buSzPct val="100000"/>
              <a:buAutoNum type="romanLcPeriod"/>
            </a:pPr>
            <a:r>
              <a:rPr lang="en" u="sng">
                <a:solidFill>
                  <a:schemeClr val="hlink"/>
                </a:solidFill>
                <a:hlinkClick action="ppaction://hlinksldjump" r:id="rId31"/>
              </a:rPr>
              <a:t>Crafting your Conditional Use Policy</a:t>
            </a:r>
            <a:endParaRPr/>
          </a:p>
          <a:p>
            <a:pPr indent="-304164" lvl="2" marL="1371600" rtl="0" algn="l">
              <a:spcBef>
                <a:spcPts val="0"/>
              </a:spcBef>
              <a:spcAft>
                <a:spcPts val="0"/>
              </a:spcAft>
              <a:buSzPct val="100000"/>
              <a:buAutoNum type="romanLcPeriod"/>
            </a:pPr>
            <a:r>
              <a:rPr lang="en" u="sng">
                <a:solidFill>
                  <a:schemeClr val="hlink"/>
                </a:solidFill>
                <a:hlinkClick action="ppaction://hlinksldjump" r:id="rId32"/>
              </a:rPr>
              <a:t>Crafting your Allowed Policy</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33"/>
              </a:rPr>
              <a:t>Practical Ideas</a:t>
            </a:r>
            <a:endParaRPr/>
          </a:p>
          <a:p>
            <a:pPr indent="-304165" lvl="1" marL="914400" rtl="0" algn="l">
              <a:spcBef>
                <a:spcPts val="0"/>
              </a:spcBef>
              <a:spcAft>
                <a:spcPts val="0"/>
              </a:spcAft>
              <a:buSzPct val="100000"/>
              <a:buAutoNum type="alphaLcPeriod"/>
            </a:pPr>
            <a:r>
              <a:rPr lang="en" u="sng">
                <a:solidFill>
                  <a:schemeClr val="hlink"/>
                </a:solidFill>
                <a:hlinkClick action="ppaction://hlinksldjump" r:id="rId34"/>
              </a:rPr>
              <a:t>Additional Readings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t>Learning Outcomes 101</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4"/>
          <p:cNvSpPr txBox="1"/>
          <p:nvPr>
            <p:ph type="title"/>
          </p:nvPr>
        </p:nvSpPr>
        <p:spPr>
          <a:xfrm>
            <a:off x="125725" y="109325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Watch this Video by Paul Hadjipieris, UC San Diego Learning Development Specialist, to learn what Learning Outcomes are, why they are important, and how you can write them</a:t>
            </a:r>
            <a:endParaRPr/>
          </a:p>
          <a:p>
            <a:pPr indent="0" lvl="0" marL="0" rtl="0" algn="ctr">
              <a:spcBef>
                <a:spcPts val="0"/>
              </a:spcBef>
              <a:spcAft>
                <a:spcPts val="0"/>
              </a:spcAft>
              <a:buNone/>
            </a:pPr>
            <a:r>
              <a:t/>
            </a:r>
            <a:endParaRPr/>
          </a:p>
        </p:txBody>
      </p:sp>
      <p:pic>
        <p:nvPicPr>
          <p:cNvPr id="517" name="Google Shape;517;p64" title="UCSD Course Learning Outcomes">
            <a:hlinkClick r:id="rId3"/>
          </p:cNvPr>
          <p:cNvPicPr preferRelativeResize="0"/>
          <p:nvPr/>
        </p:nvPicPr>
        <p:blipFill>
          <a:blip r:embed="rId4">
            <a:alphaModFix/>
          </a:blip>
          <a:stretch>
            <a:fillRect/>
          </a:stretch>
        </p:blipFill>
        <p:spPr>
          <a:xfrm>
            <a:off x="728212" y="2655175"/>
            <a:ext cx="7315625" cy="4115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5"/>
          <p:cNvSpPr txBox="1"/>
          <p:nvPr/>
        </p:nvSpPr>
        <p:spPr>
          <a:xfrm>
            <a:off x="262704" y="540368"/>
            <a:ext cx="8618700" cy="1191300"/>
          </a:xfrm>
          <a:prstGeom prst="rect">
            <a:avLst/>
          </a:prstGeom>
          <a:noFill/>
          <a:ln>
            <a:noFill/>
          </a:ln>
        </p:spPr>
        <p:txBody>
          <a:bodyPr anchorCtr="0" anchor="t" bIns="67225" lIns="67225" spcFirstLastPara="1" rIns="67225" wrap="square" tIns="67225">
            <a:noAutofit/>
          </a:bodyPr>
          <a:lstStyle/>
          <a:p>
            <a:pPr indent="0" lvl="0" marL="0" marR="0" rtl="0" algn="just">
              <a:lnSpc>
                <a:spcPct val="100000"/>
              </a:lnSpc>
              <a:spcBef>
                <a:spcPts val="0"/>
              </a:spcBef>
              <a:spcAft>
                <a:spcPts val="0"/>
              </a:spcAft>
              <a:buClr>
                <a:schemeClr val="dk1"/>
              </a:buClr>
              <a:buSzPts val="800"/>
              <a:buFont typeface="Arial"/>
              <a:buNone/>
            </a:pPr>
            <a:r>
              <a:rPr lang="en" sz="1200">
                <a:solidFill>
                  <a:schemeClr val="dk1"/>
                </a:solidFill>
                <a:latin typeface="Calibri"/>
                <a:ea typeface="Calibri"/>
                <a:cs typeface="Calibri"/>
                <a:sym typeface="Calibri"/>
              </a:rPr>
              <a:t>Bloom’s Taxonomy (1956; Anderson &amp; Krathwohl, 2001) classifies thinking into six levels of increasing complexity (lower order thinking skills to higher order thinking skills). It is a useful resource when determining the level of our educational goals and what evidence we are looking for in how our students’ demonstrate achievement of those goals. Depending on where a course falls within a curriculum, course level learning outcomes will likely target multiple levels of thinking described in Bloom’s Taxonomy. Since Program Learning Outcomes (PLOs) reflect what we want students to know, be able to do, and what we want them to value at the completion of their program, PLOs will likely target higher order thinking.  </a:t>
            </a:r>
            <a:endParaRPr sz="12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grpSp>
        <p:nvGrpSpPr>
          <p:cNvPr id="524" name="Google Shape;524;p65"/>
          <p:cNvGrpSpPr/>
          <p:nvPr/>
        </p:nvGrpSpPr>
        <p:grpSpPr>
          <a:xfrm>
            <a:off x="1438927" y="1818195"/>
            <a:ext cx="6075653" cy="4291451"/>
            <a:chOff x="294764" y="2183792"/>
            <a:chExt cx="9180497" cy="4863385"/>
          </a:xfrm>
        </p:grpSpPr>
        <p:sp>
          <p:nvSpPr>
            <p:cNvPr id="525" name="Google Shape;525;p65"/>
            <p:cNvSpPr/>
            <p:nvPr/>
          </p:nvSpPr>
          <p:spPr>
            <a:xfrm>
              <a:off x="2492091" y="2183792"/>
              <a:ext cx="839058" cy="810564"/>
            </a:xfrm>
            <a:custGeom>
              <a:rect b="b" l="l" r="r" t="t"/>
              <a:pathLst>
                <a:path extrusionOk="0" h="810564" w="1052110">
                  <a:moveTo>
                    <a:pt x="0" y="810564"/>
                  </a:moveTo>
                  <a:lnTo>
                    <a:pt x="526055" y="0"/>
                  </a:lnTo>
                  <a:lnTo>
                    <a:pt x="526055" y="0"/>
                  </a:lnTo>
                  <a:lnTo>
                    <a:pt x="1052110" y="810564"/>
                  </a:lnTo>
                  <a:lnTo>
                    <a:pt x="0" y="810564"/>
                  </a:lnTo>
                  <a:close/>
                </a:path>
              </a:pathLst>
            </a:custGeom>
            <a:solidFill>
              <a:srgbClr val="525252"/>
            </a:solidFill>
            <a:ln>
              <a:noFill/>
            </a:ln>
            <a:effectLst>
              <a:outerShdw blurRad="40000" rotWithShape="0" dir="5400000" dist="20000">
                <a:srgbClr val="000000">
                  <a:alpha val="37650"/>
                </a:srgbClr>
              </a:outerShdw>
            </a:effectLst>
          </p:spPr>
          <p:txBody>
            <a:bodyPr anchorCtr="0" anchor="ctr" bIns="13075" lIns="13075" spcFirstLastPara="1" rIns="13075" wrap="square" tIns="336175">
              <a:noAutofit/>
            </a:bodyPr>
            <a:lstStyle/>
            <a:p>
              <a:pPr indent="0" lvl="0" marL="0" marR="0" rtl="0" algn="ctr">
                <a:lnSpc>
                  <a:spcPct val="90000"/>
                </a:lnSpc>
                <a:spcBef>
                  <a:spcPts val="0"/>
                </a:spcBef>
                <a:spcAft>
                  <a:spcPts val="0"/>
                </a:spcAft>
                <a:buNone/>
              </a:pPr>
              <a:r>
                <a:rPr b="0" i="0" lang="en" sz="1300" u="none" cap="none" strike="noStrike">
                  <a:solidFill>
                    <a:schemeClr val="lt1"/>
                  </a:solidFill>
                  <a:latin typeface="Calibri"/>
                  <a:ea typeface="Calibri"/>
                  <a:cs typeface="Calibri"/>
                  <a:sym typeface="Calibri"/>
                </a:rPr>
                <a:t>create</a:t>
              </a:r>
              <a:endParaRPr sz="1000"/>
            </a:p>
          </p:txBody>
        </p:sp>
        <p:sp>
          <p:nvSpPr>
            <p:cNvPr id="526" name="Google Shape;526;p65"/>
            <p:cNvSpPr/>
            <p:nvPr/>
          </p:nvSpPr>
          <p:spPr>
            <a:xfrm>
              <a:off x="2072978" y="2994342"/>
              <a:ext cx="1709680" cy="810564"/>
            </a:xfrm>
            <a:custGeom>
              <a:rect b="b" l="l" r="r" t="t"/>
              <a:pathLst>
                <a:path extrusionOk="0" h="810564" w="2104221">
                  <a:moveTo>
                    <a:pt x="0" y="810564"/>
                  </a:moveTo>
                  <a:lnTo>
                    <a:pt x="526056" y="0"/>
                  </a:lnTo>
                  <a:lnTo>
                    <a:pt x="1578165" y="0"/>
                  </a:lnTo>
                  <a:lnTo>
                    <a:pt x="2104221" y="810564"/>
                  </a:lnTo>
                  <a:lnTo>
                    <a:pt x="0" y="810564"/>
                  </a:lnTo>
                  <a:close/>
                </a:path>
              </a:pathLst>
            </a:custGeom>
            <a:solidFill>
              <a:schemeClr val="accent2"/>
            </a:solidFill>
            <a:ln>
              <a:noFill/>
            </a:ln>
            <a:effectLst>
              <a:outerShdw blurRad="40000" rotWithShape="0" dir="5400000" dist="20000">
                <a:srgbClr val="000000">
                  <a:alpha val="37650"/>
                </a:srgbClr>
              </a:outerShdw>
            </a:effectLst>
          </p:spPr>
          <p:txBody>
            <a:bodyPr anchorCtr="0" anchor="ctr" bIns="13075" lIns="283825" spcFirstLastPara="1" rIns="283825" wrap="square" tIns="336175">
              <a:noAutofit/>
            </a:bodyPr>
            <a:lstStyle/>
            <a:p>
              <a:pPr indent="0" lvl="0" marL="0" marR="0" rtl="0" algn="ctr">
                <a:lnSpc>
                  <a:spcPct val="90000"/>
                </a:lnSpc>
                <a:spcBef>
                  <a:spcPts val="0"/>
                </a:spcBef>
                <a:spcAft>
                  <a:spcPts val="0"/>
                </a:spcAft>
                <a:buNone/>
              </a:pPr>
              <a:r>
                <a:rPr b="0" i="0" lang="en" sz="1200" u="none" cap="none" strike="noStrike">
                  <a:solidFill>
                    <a:schemeClr val="lt1"/>
                  </a:solidFill>
                  <a:latin typeface="Calibri"/>
                  <a:ea typeface="Calibri"/>
                  <a:cs typeface="Calibri"/>
                  <a:sym typeface="Calibri"/>
                </a:rPr>
                <a:t>evaluate</a:t>
              </a:r>
              <a:endParaRPr sz="900">
                <a:solidFill>
                  <a:schemeClr val="lt1"/>
                </a:solidFill>
              </a:endParaRPr>
            </a:p>
          </p:txBody>
        </p:sp>
        <p:sp>
          <p:nvSpPr>
            <p:cNvPr id="527" name="Google Shape;527;p65"/>
            <p:cNvSpPr/>
            <p:nvPr/>
          </p:nvSpPr>
          <p:spPr>
            <a:xfrm>
              <a:off x="1653892" y="3804920"/>
              <a:ext cx="2517175" cy="810564"/>
            </a:xfrm>
            <a:custGeom>
              <a:rect b="b" l="l" r="r" t="t"/>
              <a:pathLst>
                <a:path extrusionOk="0" h="810564" w="3156332">
                  <a:moveTo>
                    <a:pt x="0" y="810564"/>
                  </a:moveTo>
                  <a:lnTo>
                    <a:pt x="526056" y="0"/>
                  </a:lnTo>
                  <a:lnTo>
                    <a:pt x="2630276" y="0"/>
                  </a:lnTo>
                  <a:lnTo>
                    <a:pt x="3156332" y="810564"/>
                  </a:lnTo>
                  <a:lnTo>
                    <a:pt x="0" y="810564"/>
                  </a:lnTo>
                  <a:close/>
                </a:path>
              </a:pathLst>
            </a:custGeom>
            <a:solidFill>
              <a:srgbClr val="013094"/>
            </a:solidFill>
            <a:ln>
              <a:noFill/>
            </a:ln>
            <a:effectLst>
              <a:outerShdw blurRad="40000" rotWithShape="0" dir="5400000" dist="20000">
                <a:srgbClr val="000000">
                  <a:alpha val="37650"/>
                </a:srgbClr>
              </a:outerShdw>
            </a:effectLst>
          </p:spPr>
          <p:txBody>
            <a:bodyPr anchorCtr="0" anchor="ctr" bIns="13075" lIns="419200" spcFirstLastPara="1" rIns="419200" wrap="square" tIns="336175">
              <a:noAutofit/>
            </a:bodyPr>
            <a:lstStyle/>
            <a:p>
              <a:pPr indent="0" lvl="0" marL="0" marR="0" rtl="0" algn="ctr">
                <a:lnSpc>
                  <a:spcPct val="90000"/>
                </a:lnSpc>
                <a:spcBef>
                  <a:spcPts val="0"/>
                </a:spcBef>
                <a:spcAft>
                  <a:spcPts val="0"/>
                </a:spcAft>
                <a:buNone/>
              </a:pPr>
              <a:r>
                <a:rPr b="0" i="0" lang="en" sz="1300" u="none" cap="none" strike="noStrike">
                  <a:solidFill>
                    <a:schemeClr val="lt1"/>
                  </a:solidFill>
                  <a:latin typeface="Calibri"/>
                  <a:ea typeface="Calibri"/>
                  <a:cs typeface="Calibri"/>
                  <a:sym typeface="Calibri"/>
                </a:rPr>
                <a:t>analyze</a:t>
              </a:r>
              <a:endParaRPr sz="1000"/>
            </a:p>
          </p:txBody>
        </p:sp>
        <p:sp>
          <p:nvSpPr>
            <p:cNvPr id="528" name="Google Shape;528;p65"/>
            <p:cNvSpPr/>
            <p:nvPr/>
          </p:nvSpPr>
          <p:spPr>
            <a:xfrm>
              <a:off x="1234791" y="4615484"/>
              <a:ext cx="3356232" cy="810564"/>
            </a:xfrm>
            <a:custGeom>
              <a:rect b="b" l="l" r="r" t="t"/>
              <a:pathLst>
                <a:path extrusionOk="0" h="810564" w="4208442">
                  <a:moveTo>
                    <a:pt x="0" y="810564"/>
                  </a:moveTo>
                  <a:lnTo>
                    <a:pt x="526056" y="0"/>
                  </a:lnTo>
                  <a:lnTo>
                    <a:pt x="3682386" y="0"/>
                  </a:lnTo>
                  <a:lnTo>
                    <a:pt x="4208442" y="810564"/>
                  </a:lnTo>
                  <a:lnTo>
                    <a:pt x="0" y="810564"/>
                  </a:lnTo>
                  <a:close/>
                </a:path>
              </a:pathLst>
            </a:custGeom>
            <a:solidFill>
              <a:srgbClr val="00B050"/>
            </a:solidFill>
            <a:ln>
              <a:noFill/>
            </a:ln>
            <a:effectLst>
              <a:outerShdw blurRad="40000" rotWithShape="0" dir="5400000" dist="20000">
                <a:srgbClr val="000000">
                  <a:alpha val="37650"/>
                </a:srgbClr>
              </a:outerShdw>
            </a:effectLst>
          </p:spPr>
          <p:txBody>
            <a:bodyPr anchorCtr="0" anchor="ctr" bIns="13075" lIns="554600" spcFirstLastPara="1" rIns="554600" wrap="square" tIns="336175">
              <a:noAutofit/>
            </a:bodyPr>
            <a:lstStyle/>
            <a:p>
              <a:pPr indent="0" lvl="0" marL="0" marR="0" rtl="0" algn="ctr">
                <a:lnSpc>
                  <a:spcPct val="90000"/>
                </a:lnSpc>
                <a:spcBef>
                  <a:spcPts val="0"/>
                </a:spcBef>
                <a:spcAft>
                  <a:spcPts val="0"/>
                </a:spcAft>
                <a:buNone/>
              </a:pPr>
              <a:r>
                <a:rPr b="0" i="0" lang="en" sz="1300" u="none" cap="none" strike="noStrike">
                  <a:solidFill>
                    <a:schemeClr val="dk1"/>
                  </a:solidFill>
                  <a:latin typeface="Calibri"/>
                  <a:ea typeface="Calibri"/>
                  <a:cs typeface="Calibri"/>
                  <a:sym typeface="Calibri"/>
                </a:rPr>
                <a:t>apply</a:t>
              </a:r>
              <a:endParaRPr sz="1000"/>
            </a:p>
          </p:txBody>
        </p:sp>
        <p:sp>
          <p:nvSpPr>
            <p:cNvPr id="529" name="Google Shape;529;p65"/>
            <p:cNvSpPr/>
            <p:nvPr/>
          </p:nvSpPr>
          <p:spPr>
            <a:xfrm>
              <a:off x="815692" y="5426049"/>
              <a:ext cx="4195291" cy="810564"/>
            </a:xfrm>
            <a:custGeom>
              <a:rect b="b" l="l" r="r" t="t"/>
              <a:pathLst>
                <a:path extrusionOk="0" h="810564" w="5260553">
                  <a:moveTo>
                    <a:pt x="0" y="810564"/>
                  </a:moveTo>
                  <a:lnTo>
                    <a:pt x="526056" y="0"/>
                  </a:lnTo>
                  <a:lnTo>
                    <a:pt x="4734497" y="0"/>
                  </a:lnTo>
                  <a:lnTo>
                    <a:pt x="5260553" y="810564"/>
                  </a:lnTo>
                  <a:lnTo>
                    <a:pt x="0" y="810564"/>
                  </a:lnTo>
                  <a:close/>
                </a:path>
              </a:pathLst>
            </a:custGeom>
            <a:solidFill>
              <a:srgbClr val="00B0F0"/>
            </a:solidFill>
            <a:ln>
              <a:noFill/>
            </a:ln>
            <a:effectLst>
              <a:outerShdw blurRad="40000" rotWithShape="0" dir="5400000" dist="20000">
                <a:srgbClr val="000000">
                  <a:alpha val="37650"/>
                </a:srgbClr>
              </a:outerShdw>
            </a:effectLst>
          </p:spPr>
          <p:txBody>
            <a:bodyPr anchorCtr="0" anchor="ctr" bIns="13075" lIns="689975" spcFirstLastPara="1" rIns="689975" wrap="square" tIns="336175">
              <a:noAutofit/>
            </a:bodyPr>
            <a:lstStyle/>
            <a:p>
              <a:pPr indent="0" lvl="0" marL="0" marR="0" rtl="0" algn="ctr">
                <a:lnSpc>
                  <a:spcPct val="90000"/>
                </a:lnSpc>
                <a:spcBef>
                  <a:spcPts val="0"/>
                </a:spcBef>
                <a:spcAft>
                  <a:spcPts val="0"/>
                </a:spcAft>
                <a:buNone/>
              </a:pPr>
              <a:r>
                <a:rPr b="0" i="0" lang="en" sz="1300" u="none" cap="none" strike="noStrike">
                  <a:solidFill>
                    <a:schemeClr val="dk1"/>
                  </a:solidFill>
                  <a:latin typeface="Calibri"/>
                  <a:ea typeface="Calibri"/>
                  <a:cs typeface="Calibri"/>
                  <a:sym typeface="Calibri"/>
                </a:rPr>
                <a:t>understand</a:t>
              </a:r>
              <a:endParaRPr sz="1000"/>
            </a:p>
          </p:txBody>
        </p:sp>
        <p:sp>
          <p:nvSpPr>
            <p:cNvPr id="530" name="Google Shape;530;p65"/>
            <p:cNvSpPr/>
            <p:nvPr/>
          </p:nvSpPr>
          <p:spPr>
            <a:xfrm>
              <a:off x="396592" y="6236613"/>
              <a:ext cx="5034350" cy="810564"/>
            </a:xfrm>
            <a:custGeom>
              <a:rect b="b" l="l" r="r" t="t"/>
              <a:pathLst>
                <a:path extrusionOk="0" h="810564" w="6312664">
                  <a:moveTo>
                    <a:pt x="0" y="810564"/>
                  </a:moveTo>
                  <a:lnTo>
                    <a:pt x="526056" y="0"/>
                  </a:lnTo>
                  <a:lnTo>
                    <a:pt x="5786608" y="0"/>
                  </a:lnTo>
                  <a:lnTo>
                    <a:pt x="6312664" y="810564"/>
                  </a:lnTo>
                  <a:lnTo>
                    <a:pt x="0" y="810564"/>
                  </a:lnTo>
                  <a:close/>
                </a:path>
              </a:pathLst>
            </a:custGeom>
            <a:solidFill>
              <a:srgbClr val="7030A0"/>
            </a:solidFill>
            <a:ln>
              <a:noFill/>
            </a:ln>
            <a:effectLst>
              <a:outerShdw blurRad="40000" rotWithShape="0" dir="5400000" dist="20000">
                <a:srgbClr val="000000">
                  <a:alpha val="37650"/>
                </a:srgbClr>
              </a:outerShdw>
            </a:effectLst>
          </p:spPr>
          <p:txBody>
            <a:bodyPr anchorCtr="0" anchor="ctr" bIns="13075" lIns="825350" spcFirstLastPara="1" rIns="825350" wrap="square" tIns="336175">
              <a:noAutofit/>
            </a:bodyPr>
            <a:lstStyle/>
            <a:p>
              <a:pPr indent="0" lvl="0" marL="0" marR="0" rtl="0" algn="ctr">
                <a:lnSpc>
                  <a:spcPct val="90000"/>
                </a:lnSpc>
                <a:spcBef>
                  <a:spcPts val="0"/>
                </a:spcBef>
                <a:spcAft>
                  <a:spcPts val="0"/>
                </a:spcAft>
                <a:buNone/>
              </a:pPr>
              <a:r>
                <a:rPr b="0" i="0" lang="en" sz="1300" u="none" cap="none" strike="noStrike">
                  <a:solidFill>
                    <a:schemeClr val="lt1"/>
                  </a:solidFill>
                  <a:latin typeface="Calibri"/>
                  <a:ea typeface="Calibri"/>
                  <a:cs typeface="Calibri"/>
                  <a:sym typeface="Calibri"/>
                </a:rPr>
                <a:t>remember</a:t>
              </a:r>
              <a:endParaRPr sz="1000"/>
            </a:p>
          </p:txBody>
        </p:sp>
        <p:sp>
          <p:nvSpPr>
            <p:cNvPr id="531" name="Google Shape;531;p65"/>
            <p:cNvSpPr/>
            <p:nvPr/>
          </p:nvSpPr>
          <p:spPr>
            <a:xfrm>
              <a:off x="3781836" y="2263662"/>
              <a:ext cx="5261400" cy="6507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1300" u="none" cap="none" strike="noStrike">
                  <a:solidFill>
                    <a:schemeClr val="dk1"/>
                  </a:solidFill>
                  <a:latin typeface="Calibri"/>
                  <a:ea typeface="Calibri"/>
                  <a:cs typeface="Calibri"/>
                  <a:sym typeface="Calibri"/>
                </a:rPr>
                <a:t>Produce new or original work</a:t>
              </a:r>
              <a:br>
                <a:rPr b="0" i="0" lang="en" sz="1300" u="none" cap="none" strike="noStrike">
                  <a:solidFill>
                    <a:srgbClr val="FF0000"/>
                  </a:solidFill>
                  <a:latin typeface="Calibri"/>
                  <a:ea typeface="Calibri"/>
                  <a:cs typeface="Calibri"/>
                  <a:sym typeface="Calibri"/>
                </a:rPr>
              </a:br>
              <a:r>
                <a:rPr b="0" i="1" lang="en" sz="1000" u="none" cap="none" strike="noStrike">
                  <a:solidFill>
                    <a:schemeClr val="dk1"/>
                  </a:solidFill>
                  <a:latin typeface="Calibri"/>
                  <a:ea typeface="Calibri"/>
                  <a:cs typeface="Calibri"/>
                  <a:sym typeface="Calibri"/>
                </a:rPr>
                <a:t>adapt, arrange, collect, compose, create, design, develop, formulate, invent, plan, produce, rearrange, reconstruct, write</a:t>
              </a:r>
              <a:endParaRPr b="0" i="0" sz="1200" u="none" cap="none" strike="noStrike">
                <a:solidFill>
                  <a:srgbClr val="000000"/>
                </a:solidFill>
                <a:latin typeface="Calibri"/>
                <a:ea typeface="Calibri"/>
                <a:cs typeface="Calibri"/>
                <a:sym typeface="Calibri"/>
              </a:endParaRPr>
            </a:p>
          </p:txBody>
        </p:sp>
        <p:sp>
          <p:nvSpPr>
            <p:cNvPr id="532" name="Google Shape;532;p65"/>
            <p:cNvSpPr/>
            <p:nvPr/>
          </p:nvSpPr>
          <p:spPr>
            <a:xfrm>
              <a:off x="4176859" y="3074226"/>
              <a:ext cx="4926600" cy="6507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1200" u="none" cap="none" strike="noStrike">
                  <a:solidFill>
                    <a:schemeClr val="accent2"/>
                  </a:solidFill>
                  <a:latin typeface="Calibri"/>
                  <a:ea typeface="Calibri"/>
                  <a:cs typeface="Calibri"/>
                  <a:sym typeface="Calibri"/>
                </a:rPr>
                <a:t>Justify a stand or decision</a:t>
              </a:r>
              <a:br>
                <a:rPr b="0" i="0" lang="en" sz="1000" u="none" cap="none" strike="noStrike">
                  <a:solidFill>
                    <a:srgbClr val="FF0000"/>
                  </a:solidFill>
                  <a:latin typeface="Calibri"/>
                  <a:ea typeface="Calibri"/>
                  <a:cs typeface="Calibri"/>
                  <a:sym typeface="Calibri"/>
                </a:rPr>
              </a:br>
              <a:r>
                <a:rPr b="0" i="1" lang="en" sz="1000" u="none" cap="none" strike="noStrike">
                  <a:solidFill>
                    <a:schemeClr val="dk1"/>
                  </a:solidFill>
                  <a:latin typeface="Calibri"/>
                  <a:ea typeface="Calibri"/>
                  <a:cs typeface="Calibri"/>
                  <a:sym typeface="Calibri"/>
                </a:rPr>
                <a:t>appraise, argue, assess, conclude, convince, critique, deduce, defend, evaluate, hypothesize, judge, justify, recommend</a:t>
              </a:r>
              <a:endParaRPr b="0" i="0" sz="1000" u="none" cap="none" strike="noStrike">
                <a:solidFill>
                  <a:srgbClr val="000000"/>
                </a:solidFill>
                <a:latin typeface="Calibri"/>
                <a:ea typeface="Calibri"/>
                <a:cs typeface="Calibri"/>
                <a:sym typeface="Calibri"/>
              </a:endParaRPr>
            </a:p>
          </p:txBody>
        </p:sp>
        <p:sp>
          <p:nvSpPr>
            <p:cNvPr id="533" name="Google Shape;533;p65"/>
            <p:cNvSpPr/>
            <p:nvPr/>
          </p:nvSpPr>
          <p:spPr>
            <a:xfrm>
              <a:off x="4596363" y="3884790"/>
              <a:ext cx="4563900" cy="6507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1200" u="none" cap="none" strike="noStrike">
                  <a:solidFill>
                    <a:srgbClr val="003194"/>
                  </a:solidFill>
                  <a:latin typeface="Calibri"/>
                  <a:ea typeface="Calibri"/>
                  <a:cs typeface="Calibri"/>
                  <a:sym typeface="Calibri"/>
                </a:rPr>
                <a:t>Draw connections among ideas</a:t>
              </a:r>
              <a:endParaRPr b="0" i="0" sz="1200" u="none" cap="none" strike="noStrike">
                <a:solidFill>
                  <a:srgbClr val="003194"/>
                </a:solidFill>
                <a:latin typeface="Calibri"/>
                <a:ea typeface="Calibri"/>
                <a:cs typeface="Calibri"/>
                <a:sym typeface="Calibri"/>
              </a:endParaRPr>
            </a:p>
            <a:p>
              <a:pPr indent="0" lvl="0" marL="0" marR="0" rtl="0" algn="l">
                <a:lnSpc>
                  <a:spcPct val="100000"/>
                </a:lnSpc>
                <a:spcBef>
                  <a:spcPts val="0"/>
                </a:spcBef>
                <a:spcAft>
                  <a:spcPts val="0"/>
                </a:spcAft>
                <a:buNone/>
              </a:pPr>
              <a:r>
                <a:rPr b="0" i="1" lang="en" sz="1000" u="none" cap="none" strike="noStrike">
                  <a:solidFill>
                    <a:schemeClr val="dk1"/>
                  </a:solidFill>
                  <a:latin typeface="Calibri"/>
                  <a:ea typeface="Calibri"/>
                  <a:cs typeface="Calibri"/>
                  <a:sym typeface="Calibri"/>
                </a:rPr>
                <a:t>analyze, calculate, compare, contrast, differentiate, distinguish, explain, illustrate, manipulate, modify, predict</a:t>
              </a:r>
              <a:endParaRPr b="0" i="0" sz="1000" u="none" cap="none" strike="noStrike">
                <a:solidFill>
                  <a:srgbClr val="000000"/>
                </a:solidFill>
                <a:latin typeface="Calibri"/>
                <a:ea typeface="Calibri"/>
                <a:cs typeface="Calibri"/>
                <a:sym typeface="Calibri"/>
              </a:endParaRPr>
            </a:p>
          </p:txBody>
        </p:sp>
        <p:sp>
          <p:nvSpPr>
            <p:cNvPr id="534" name="Google Shape;534;p65"/>
            <p:cNvSpPr/>
            <p:nvPr/>
          </p:nvSpPr>
          <p:spPr>
            <a:xfrm>
              <a:off x="5001134" y="4695354"/>
              <a:ext cx="4213800" cy="6507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1200" u="none" cap="none" strike="noStrike">
                  <a:solidFill>
                    <a:srgbClr val="00B050"/>
                  </a:solidFill>
                  <a:latin typeface="Calibri"/>
                  <a:ea typeface="Calibri"/>
                  <a:cs typeface="Calibri"/>
                  <a:sym typeface="Calibri"/>
                </a:rPr>
                <a:t>Use information in new situations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 sz="900" u="none" cap="none" strike="noStrike">
                  <a:solidFill>
                    <a:schemeClr val="dk1"/>
                  </a:solidFill>
                  <a:latin typeface="Calibri"/>
                  <a:ea typeface="Calibri"/>
                  <a:cs typeface="Calibri"/>
                  <a:sym typeface="Calibri"/>
                </a:rPr>
                <a:t>apply, chart, construct, demonstrate, illustrate, modify, produce, show, sketch, solve, write</a:t>
              </a:r>
              <a:endParaRPr b="0" i="0" sz="900" u="none" cap="none" strike="noStrike">
                <a:solidFill>
                  <a:srgbClr val="000000"/>
                </a:solidFill>
                <a:latin typeface="Calibri"/>
                <a:ea typeface="Calibri"/>
                <a:cs typeface="Calibri"/>
                <a:sym typeface="Calibri"/>
              </a:endParaRPr>
            </a:p>
          </p:txBody>
        </p:sp>
        <p:sp>
          <p:nvSpPr>
            <p:cNvPr id="535" name="Google Shape;535;p65"/>
            <p:cNvSpPr/>
            <p:nvPr/>
          </p:nvSpPr>
          <p:spPr>
            <a:xfrm>
              <a:off x="5454607" y="5505919"/>
              <a:ext cx="3821700" cy="6507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1200" u="none" cap="none" strike="noStrike">
                  <a:solidFill>
                    <a:srgbClr val="00B0F0"/>
                  </a:solidFill>
                  <a:latin typeface="Calibri"/>
                  <a:ea typeface="Calibri"/>
                  <a:cs typeface="Calibri"/>
                  <a:sym typeface="Calibri"/>
                </a:rPr>
                <a:t>Explain ideas or concepts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 sz="1000" u="none" cap="none" strike="noStrike">
                  <a:solidFill>
                    <a:schemeClr val="dk1"/>
                  </a:solidFill>
                  <a:latin typeface="Calibri"/>
                  <a:ea typeface="Calibri"/>
                  <a:cs typeface="Calibri"/>
                  <a:sym typeface="Calibri"/>
                </a:rPr>
                <a:t>classify, demonstrate, describe, explain, express, interpret, organize, paraphrase, summarize</a:t>
              </a:r>
              <a:endParaRPr b="0" i="0" sz="1000" u="none" cap="none" strike="noStrike">
                <a:solidFill>
                  <a:srgbClr val="000000"/>
                </a:solidFill>
                <a:latin typeface="Calibri"/>
                <a:ea typeface="Calibri"/>
                <a:cs typeface="Calibri"/>
                <a:sym typeface="Calibri"/>
              </a:endParaRPr>
            </a:p>
          </p:txBody>
        </p:sp>
        <p:sp>
          <p:nvSpPr>
            <p:cNvPr id="536" name="Google Shape;536;p65"/>
            <p:cNvSpPr/>
            <p:nvPr/>
          </p:nvSpPr>
          <p:spPr>
            <a:xfrm>
              <a:off x="5777160" y="6316483"/>
              <a:ext cx="3698100" cy="6507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1200" u="none" cap="none" strike="noStrike">
                  <a:solidFill>
                    <a:srgbClr val="7030A0"/>
                  </a:solidFill>
                  <a:latin typeface="Calibri"/>
                  <a:ea typeface="Calibri"/>
                  <a:cs typeface="Calibri"/>
                  <a:sym typeface="Calibri"/>
                </a:rPr>
                <a:t>Recall facts and basic concepts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 sz="1000" u="none" cap="none" strike="noStrike">
                  <a:solidFill>
                    <a:schemeClr val="dk1"/>
                  </a:solidFill>
                  <a:latin typeface="Calibri"/>
                  <a:ea typeface="Calibri"/>
                  <a:cs typeface="Calibri"/>
                  <a:sym typeface="Calibri"/>
                </a:rPr>
                <a:t>define, identify, label, list, locate, match, name, recognize, select, state</a:t>
              </a:r>
              <a:endParaRPr b="0" i="0" sz="1000" u="none" cap="none" strike="noStrike">
                <a:solidFill>
                  <a:srgbClr val="000000"/>
                </a:solidFill>
                <a:latin typeface="Calibri"/>
                <a:ea typeface="Calibri"/>
                <a:cs typeface="Calibri"/>
                <a:sym typeface="Calibri"/>
              </a:endParaRPr>
            </a:p>
          </p:txBody>
        </p:sp>
        <p:sp>
          <p:nvSpPr>
            <p:cNvPr id="537" name="Google Shape;537;p65"/>
            <p:cNvSpPr txBox="1"/>
            <p:nvPr/>
          </p:nvSpPr>
          <p:spPr>
            <a:xfrm rot="-3779983">
              <a:off x="-525870" y="4069287"/>
              <a:ext cx="3638366" cy="387476"/>
            </a:xfrm>
            <a:prstGeom prst="rect">
              <a:avLst/>
            </a:prstGeom>
            <a:noFill/>
            <a:ln>
              <a:noFill/>
            </a:ln>
          </p:spPr>
          <p:txBody>
            <a:bodyPr anchorCtr="0" anchor="t" bIns="33600" lIns="67225" spcFirstLastPara="1" rIns="67225" wrap="square" tIns="33600">
              <a:noAutofit/>
            </a:bodyPr>
            <a:lstStyle/>
            <a:p>
              <a:pPr indent="0" lvl="0" marL="0" marR="0" rtl="0" algn="ctr">
                <a:lnSpc>
                  <a:spcPct val="100000"/>
                </a:lnSpc>
                <a:spcBef>
                  <a:spcPts val="0"/>
                </a:spcBef>
                <a:spcAft>
                  <a:spcPts val="0"/>
                </a:spcAft>
                <a:buNone/>
              </a:pPr>
              <a:r>
                <a:rPr b="0" i="0" lang="en" sz="1300" u="none" cap="none" strike="noStrike">
                  <a:solidFill>
                    <a:schemeClr val="dk1"/>
                  </a:solidFill>
                  <a:latin typeface="Calibri"/>
                  <a:ea typeface="Calibri"/>
                  <a:cs typeface="Calibri"/>
                  <a:sym typeface="Calibri"/>
                </a:rPr>
                <a:t>Cognitive process</a:t>
              </a:r>
              <a:endParaRPr b="0" i="0" sz="900" u="none" cap="none" strike="noStrike">
                <a:solidFill>
                  <a:srgbClr val="000000"/>
                </a:solidFill>
                <a:latin typeface="Calibri"/>
                <a:ea typeface="Calibri"/>
                <a:cs typeface="Calibri"/>
                <a:sym typeface="Calibri"/>
              </a:endParaRPr>
            </a:p>
          </p:txBody>
        </p:sp>
        <p:cxnSp>
          <p:nvCxnSpPr>
            <p:cNvPr id="538" name="Google Shape;538;p65"/>
            <p:cNvCxnSpPr/>
            <p:nvPr/>
          </p:nvCxnSpPr>
          <p:spPr>
            <a:xfrm rot="10800000">
              <a:off x="1582736" y="2222713"/>
              <a:ext cx="0" cy="4263589"/>
            </a:xfrm>
            <a:prstGeom prst="straightConnector1">
              <a:avLst/>
            </a:prstGeom>
            <a:noFill/>
            <a:ln cap="flat" cmpd="sng" w="38100">
              <a:solidFill>
                <a:schemeClr val="dk1"/>
              </a:solidFill>
              <a:prstDash val="solid"/>
              <a:round/>
              <a:headEnd len="med" w="med" type="triangle"/>
              <a:tailEnd len="med" w="med" type="triangle"/>
            </a:ln>
          </p:spPr>
        </p:cxnSp>
      </p:grpSp>
      <p:sp>
        <p:nvSpPr>
          <p:cNvPr id="539" name="Google Shape;539;p65"/>
          <p:cNvSpPr txBox="1"/>
          <p:nvPr>
            <p:ph type="title"/>
          </p:nvPr>
        </p:nvSpPr>
        <p:spPr>
          <a:xfrm>
            <a:off x="431625" y="63525"/>
            <a:ext cx="8712600" cy="563700"/>
          </a:xfrm>
          <a:prstGeom prst="rect">
            <a:avLst/>
          </a:prstGeom>
          <a:noFill/>
          <a:ln>
            <a:noFill/>
          </a:ln>
        </p:spPr>
        <p:txBody>
          <a:bodyPr anchorCtr="0" anchor="ctr" bIns="33600" lIns="67225" spcFirstLastPara="1" rIns="67225" wrap="square" tIns="33600">
            <a:normAutofit fontScale="90000"/>
          </a:bodyPr>
          <a:lstStyle/>
          <a:p>
            <a:pPr indent="0" lvl="0" marL="0" rtl="0" algn="l">
              <a:spcBef>
                <a:spcPts val="0"/>
              </a:spcBef>
              <a:spcAft>
                <a:spcPts val="0"/>
              </a:spcAft>
              <a:buSzPct val="39285"/>
              <a:buNone/>
            </a:pPr>
            <a:r>
              <a:rPr lang="en"/>
              <a:t>Video (Slide 31) Referenced Resource: Bloom’s Taxonomy</a:t>
            </a:r>
            <a:endParaRPr/>
          </a:p>
        </p:txBody>
      </p:sp>
      <p:sp>
        <p:nvSpPr>
          <p:cNvPr id="540" name="Google Shape;540;p65"/>
          <p:cNvSpPr/>
          <p:nvPr/>
        </p:nvSpPr>
        <p:spPr>
          <a:xfrm>
            <a:off x="6738900" y="1818200"/>
            <a:ext cx="569400" cy="2872500"/>
          </a:xfrm>
          <a:prstGeom prst="righ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5"/>
          <p:cNvSpPr txBox="1"/>
          <p:nvPr/>
        </p:nvSpPr>
        <p:spPr>
          <a:xfrm>
            <a:off x="7514575" y="2168900"/>
            <a:ext cx="1646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solidFill>
                  <a:srgbClr val="FF0000"/>
                </a:solidFill>
              </a:rPr>
              <a:t>Learning Outcomes at the Apply or higher level are harder for GenAI tools to achieve</a:t>
            </a:r>
            <a:endParaRPr b="1" i="1" sz="160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Before you Jump to Reviewing &amp; Revising</a:t>
            </a:r>
            <a:endParaRPr/>
          </a:p>
        </p:txBody>
      </p:sp>
      <p:sp>
        <p:nvSpPr>
          <p:cNvPr id="547" name="Google Shape;547;p66"/>
          <p:cNvSpPr txBox="1"/>
          <p:nvPr>
            <p:ph idx="1" type="body"/>
          </p:nvPr>
        </p:nvSpPr>
        <p:spPr>
          <a:xfrm>
            <a:off x="311700" y="1156624"/>
            <a:ext cx="8520600" cy="5212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u="sng">
                <a:solidFill>
                  <a:schemeClr val="hlink"/>
                </a:solidFill>
                <a:hlinkClick r:id="rId3"/>
              </a:rPr>
              <a:t>L. Dee Fink says that you should c</a:t>
            </a:r>
            <a:r>
              <a:rPr lang="en" u="sng">
                <a:solidFill>
                  <a:schemeClr val="hlink"/>
                </a:solidFill>
                <a:hlinkClick r:id="rId4"/>
              </a:rPr>
              <a:t>onsider</a:t>
            </a:r>
            <a:r>
              <a:rPr lang="en" u="sng">
                <a:solidFill>
                  <a:schemeClr val="hlink"/>
                </a:solidFill>
                <a:hlinkClick r:id="rId5"/>
              </a:rPr>
              <a:t> the Situational Factors</a:t>
            </a:r>
            <a:r>
              <a:rPr lang="en"/>
              <a:t> of your course, which include the:</a:t>
            </a:r>
            <a:endParaRPr/>
          </a:p>
          <a:p>
            <a:pPr indent="-334327" lvl="0" marL="457200" rtl="0" algn="l">
              <a:spcBef>
                <a:spcPts val="1200"/>
              </a:spcBef>
              <a:spcAft>
                <a:spcPts val="0"/>
              </a:spcAft>
              <a:buSzPct val="100000"/>
              <a:buAutoNum type="arabicPeriod"/>
            </a:pPr>
            <a:r>
              <a:rPr lang="en"/>
              <a:t>s</a:t>
            </a:r>
            <a:r>
              <a:rPr lang="en"/>
              <a:t>pecific class context</a:t>
            </a:r>
            <a:endParaRPr/>
          </a:p>
          <a:p>
            <a:pPr indent="-310832" lvl="1" marL="914400" rtl="0" algn="l">
              <a:spcBef>
                <a:spcPts val="0"/>
              </a:spcBef>
              <a:spcAft>
                <a:spcPts val="0"/>
              </a:spcAft>
              <a:buSzPct val="100000"/>
              <a:buAutoNum type="alphaLcPeriod"/>
            </a:pPr>
            <a:r>
              <a:rPr lang="en"/>
              <a:t>How many students are in the class?</a:t>
            </a:r>
            <a:endParaRPr/>
          </a:p>
          <a:p>
            <a:pPr indent="-310832" lvl="1" marL="914400" rtl="0" algn="l">
              <a:spcBef>
                <a:spcPts val="0"/>
              </a:spcBef>
              <a:spcAft>
                <a:spcPts val="0"/>
              </a:spcAft>
              <a:buSzPct val="100000"/>
              <a:buAutoNum type="alphaLcPeriod"/>
            </a:pPr>
            <a:r>
              <a:rPr lang="en"/>
              <a:t>Is the course at  the lower division, upper division, or graduate level? 	 	 	 </a:t>
            </a:r>
            <a:endParaRPr/>
          </a:p>
          <a:p>
            <a:pPr indent="-310832" lvl="1" marL="914400" rtl="0" algn="l">
              <a:spcBef>
                <a:spcPts val="0"/>
              </a:spcBef>
              <a:spcAft>
                <a:spcPts val="0"/>
              </a:spcAft>
              <a:buSzPct val="100000"/>
              <a:buAutoNum type="alphaLcPeriod"/>
            </a:pPr>
            <a:r>
              <a:rPr lang="en"/>
              <a:t>How long and frequent are the class meetings? </a:t>
            </a:r>
            <a:endParaRPr/>
          </a:p>
          <a:p>
            <a:pPr indent="-310832" lvl="1" marL="914400" rtl="0" algn="l">
              <a:spcBef>
                <a:spcPts val="0"/>
              </a:spcBef>
              <a:spcAft>
                <a:spcPts val="0"/>
              </a:spcAft>
              <a:buSzPct val="100000"/>
              <a:buAutoNum type="alphaLcPeriod"/>
            </a:pPr>
            <a:r>
              <a:rPr lang="en"/>
              <a:t>Will the course be delivered live, online, in a laboratory, etc.? 	 </a:t>
            </a:r>
            <a:endParaRPr/>
          </a:p>
          <a:p>
            <a:pPr indent="-310832" lvl="1" marL="914400" rtl="0" algn="l">
              <a:spcBef>
                <a:spcPts val="0"/>
              </a:spcBef>
              <a:spcAft>
                <a:spcPts val="0"/>
              </a:spcAft>
              <a:buSzPct val="100000"/>
              <a:buAutoNum type="alphaLcPeriod"/>
            </a:pPr>
            <a:r>
              <a:rPr lang="en"/>
              <a:t>What physical elements of the learning environment will affect the class? </a:t>
            </a:r>
            <a:endParaRPr/>
          </a:p>
          <a:p>
            <a:pPr indent="-334327" lvl="0" marL="457200" rtl="0" algn="l">
              <a:spcBef>
                <a:spcPts val="0"/>
              </a:spcBef>
              <a:spcAft>
                <a:spcPts val="0"/>
              </a:spcAft>
              <a:buSzPct val="100000"/>
              <a:buAutoNum type="arabicPeriod"/>
            </a:pPr>
            <a:r>
              <a:rPr lang="en"/>
              <a:t>university context </a:t>
            </a:r>
            <a:endParaRPr/>
          </a:p>
          <a:p>
            <a:pPr indent="-310832" lvl="1" marL="914400" rtl="0" algn="l">
              <a:spcBef>
                <a:spcPts val="0"/>
              </a:spcBef>
              <a:spcAft>
                <a:spcPts val="0"/>
              </a:spcAft>
              <a:buSzPct val="100000"/>
              <a:buAutoNum type="alphaLcPeriod"/>
            </a:pPr>
            <a:r>
              <a:rPr lang="en"/>
              <a:t>What learning expectations are placed on this course by the university,  the college, one or more of the institution’s curricula,  one or more professions, and society in general? </a:t>
            </a:r>
            <a:endParaRPr/>
          </a:p>
          <a:p>
            <a:pPr indent="-334327" lvl="0" marL="457200" rtl="0" algn="l">
              <a:spcBef>
                <a:spcPts val="0"/>
              </a:spcBef>
              <a:spcAft>
                <a:spcPts val="0"/>
              </a:spcAft>
              <a:buSzPct val="100000"/>
              <a:buAutoNum type="arabicPeriod"/>
            </a:pPr>
            <a:r>
              <a:rPr lang="en"/>
              <a:t>nature of the subject.</a:t>
            </a:r>
            <a:endParaRPr/>
          </a:p>
          <a:p>
            <a:pPr indent="-310832" lvl="1" marL="914400" rtl="0" algn="l">
              <a:spcBef>
                <a:spcPts val="0"/>
              </a:spcBef>
              <a:spcAft>
                <a:spcPts val="0"/>
              </a:spcAft>
              <a:buSzPct val="100000"/>
              <a:buAutoNum type="alphaLcPeriod"/>
            </a:pPr>
            <a:r>
              <a:rPr lang="en"/>
              <a:t> Is this subject primarily  theoretical, practical, or a combination?</a:t>
            </a:r>
            <a:endParaRPr/>
          </a:p>
          <a:p>
            <a:pPr indent="-310832" lvl="1" marL="914400" rtl="0" algn="l">
              <a:spcBef>
                <a:spcPts val="0"/>
              </a:spcBef>
              <a:spcAft>
                <a:spcPts val="0"/>
              </a:spcAft>
              <a:buSzPct val="100000"/>
              <a:buAutoNum type="alphaLcPeriod"/>
            </a:pPr>
            <a:r>
              <a:rPr lang="en"/>
              <a:t> Is it primarily  convergent or divergent? </a:t>
            </a:r>
            <a:endParaRPr/>
          </a:p>
          <a:p>
            <a:pPr indent="-310832" lvl="1" marL="914400" rtl="0" algn="l">
              <a:spcBef>
                <a:spcPts val="0"/>
              </a:spcBef>
              <a:spcAft>
                <a:spcPts val="0"/>
              </a:spcAft>
              <a:buSzPct val="100000"/>
              <a:buAutoNum type="alphaLcPeriod"/>
            </a:pPr>
            <a:r>
              <a:rPr lang="en"/>
              <a:t>Are there important  controversies or recent changes within the field? </a:t>
            </a:r>
            <a:endParaRPr/>
          </a:p>
          <a:p>
            <a:pPr indent="-334327" lvl="0" marL="457200" rtl="0" algn="l">
              <a:spcBef>
                <a:spcPts val="0"/>
              </a:spcBef>
              <a:spcAft>
                <a:spcPts val="0"/>
              </a:spcAft>
              <a:buSzPct val="100000"/>
              <a:buAutoNum type="arabicPeriod"/>
            </a:pPr>
            <a:r>
              <a:rPr lang="en"/>
              <a:t> learner characteristics </a:t>
            </a:r>
            <a:endParaRPr/>
          </a:p>
          <a:p>
            <a:pPr indent="-310832" lvl="1" marL="914400" rtl="0" algn="l">
              <a:spcBef>
                <a:spcPts val="0"/>
              </a:spcBef>
              <a:spcAft>
                <a:spcPts val="0"/>
              </a:spcAft>
              <a:buSzPct val="100000"/>
              <a:buAutoNum type="alphaLcPeriod"/>
            </a:pPr>
            <a:r>
              <a:rPr lang="en"/>
              <a:t>What are the life  situations of the learners (what percent work, have  family responsibilities, have a specific professional goal,  etc)? </a:t>
            </a:r>
            <a:endParaRPr/>
          </a:p>
          <a:p>
            <a:pPr indent="-310832" lvl="1" marL="914400" rtl="0" algn="l">
              <a:spcBef>
                <a:spcPts val="0"/>
              </a:spcBef>
              <a:spcAft>
                <a:spcPts val="0"/>
              </a:spcAft>
              <a:buSzPct val="100000"/>
              <a:buAutoNum type="alphaLcPeriod"/>
            </a:pPr>
            <a:r>
              <a:rPr lang="en"/>
              <a:t>What prior knowledge and experiences relevant to this subject have students had? </a:t>
            </a:r>
            <a:endParaRPr/>
          </a:p>
          <a:p>
            <a:pPr indent="-310832" lvl="1" marL="914400" rtl="0" algn="l">
              <a:spcBef>
                <a:spcPts val="0"/>
              </a:spcBef>
              <a:spcAft>
                <a:spcPts val="0"/>
              </a:spcAft>
              <a:buSzPct val="100000"/>
              <a:buAutoNum type="alphaLcPeriod"/>
            </a:pPr>
            <a:r>
              <a:rPr lang="en"/>
              <a:t>What are their goals  and expectations of the course?</a:t>
            </a:r>
            <a:endParaRPr/>
          </a:p>
          <a:p>
            <a:pPr indent="-334327" lvl="0" marL="457200" rtl="0" algn="l">
              <a:spcBef>
                <a:spcPts val="0"/>
              </a:spcBef>
              <a:spcAft>
                <a:spcPts val="0"/>
              </a:spcAft>
              <a:buSzPct val="100000"/>
              <a:buAutoNum type="arabicPeriod"/>
            </a:pPr>
            <a:r>
              <a:rPr lang="en"/>
              <a:t> instructor characteristics</a:t>
            </a:r>
            <a:endParaRPr/>
          </a:p>
          <a:p>
            <a:pPr indent="-310832" lvl="1" marL="914400" rtl="0" algn="l">
              <a:spcBef>
                <a:spcPts val="0"/>
              </a:spcBef>
              <a:spcAft>
                <a:spcPts val="0"/>
              </a:spcAft>
              <a:buSzPct val="100000"/>
              <a:buAutoNum type="alphaLcPeriod"/>
            </a:pPr>
            <a:r>
              <a:rPr lang="en"/>
              <a:t> What beliefs and values	 do you  have about teaching and learning? </a:t>
            </a:r>
            <a:endParaRPr/>
          </a:p>
          <a:p>
            <a:pPr indent="-310832" lvl="1" marL="914400" rtl="0" algn="l">
              <a:spcBef>
                <a:spcPts val="0"/>
              </a:spcBef>
              <a:spcAft>
                <a:spcPts val="0"/>
              </a:spcAft>
              <a:buSzPct val="100000"/>
              <a:buAutoNum type="alphaLcPeriod"/>
            </a:pPr>
            <a:r>
              <a:rPr lang="en"/>
              <a:t> What level of knowledge do you have about the subject? </a:t>
            </a:r>
            <a:endParaRPr/>
          </a:p>
          <a:p>
            <a:pPr indent="-310832" lvl="1" marL="914400" rtl="0" algn="l">
              <a:spcBef>
                <a:spcPts val="0"/>
              </a:spcBef>
              <a:spcAft>
                <a:spcPts val="0"/>
              </a:spcAft>
              <a:buSzPct val="100000"/>
              <a:buAutoNum type="alphaLcPeriod"/>
            </a:pPr>
            <a:r>
              <a:rPr lang="en"/>
              <a:t>What are your teaching strengths and weaknesses?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Situational Factors….</a:t>
            </a:r>
            <a:endParaRPr/>
          </a:p>
        </p:txBody>
      </p:sp>
      <p:sp>
        <p:nvSpPr>
          <p:cNvPr id="553" name="Google Shape;553;p6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ctr">
              <a:spcBef>
                <a:spcPts val="1200"/>
              </a:spcBef>
              <a:spcAft>
                <a:spcPts val="0"/>
              </a:spcAft>
              <a:buNone/>
            </a:pPr>
            <a:r>
              <a:rPr lang="en" sz="1900"/>
              <a:t>“impose definite limitations and guidelines on those seeking to design a significant learning experience. For example, if the course is intended to provide background for more advanced courses, it is essential to understand the expectations of those teaching such courses. Similarly, if most students begin the class with an apathetic attitude toward the subject matter, the course design needs to recognize this and incorporate special motivational features. Once situational factors have been identified and considered, the instructor is prepared for the next step in the design process, namely the establishment of learning goals.”</a:t>
            </a:r>
            <a:endParaRPr sz="1900"/>
          </a:p>
          <a:p>
            <a:pPr indent="0" lvl="0" marL="0" rtl="0" algn="ctr">
              <a:spcBef>
                <a:spcPts val="1200"/>
              </a:spcBef>
              <a:spcAft>
                <a:spcPts val="1200"/>
              </a:spcAft>
              <a:buNone/>
            </a:pPr>
            <a:r>
              <a:rPr lang="en" sz="1900" u="sng">
                <a:solidFill>
                  <a:schemeClr val="hlink"/>
                </a:solidFill>
                <a:hlinkClick r:id="rId3"/>
              </a:rPr>
              <a:t>L. Dee Fink, Integrated Course Design</a:t>
            </a:r>
            <a:endParaRPr sz="19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8">
            <a:hlinkClick action="ppaction://hlinksldjump" r:id="rId3"/>
          </p:cNvPr>
          <p:cNvSpPr txBox="1"/>
          <p:nvPr>
            <p:ph idx="1" type="body"/>
          </p:nvPr>
        </p:nvSpPr>
        <p:spPr>
          <a:xfrm>
            <a:off x="2800025" y="66850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Learning Outcomes: 101</a:t>
            </a:r>
            <a:endParaRPr/>
          </a:p>
        </p:txBody>
      </p:sp>
      <p:sp>
        <p:nvSpPr>
          <p:cNvPr id="559" name="Google Shape;559;p68">
            <a:hlinkClick action="ppaction://hlinksldjump" r:id="rId4"/>
          </p:cNvPr>
          <p:cNvSpPr txBox="1"/>
          <p:nvPr>
            <p:ph idx="1" type="body"/>
          </p:nvPr>
        </p:nvSpPr>
        <p:spPr>
          <a:xfrm>
            <a:off x="2871275" y="342900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560" name="Google Shape;560;p68">
            <a:hlinkClick action="ppaction://hlinksldjump" r:id="rId5"/>
          </p:cNvPr>
          <p:cNvSpPr txBox="1"/>
          <p:nvPr>
            <p:ph idx="1" type="body"/>
          </p:nvPr>
        </p:nvSpPr>
        <p:spPr>
          <a:xfrm>
            <a:off x="5407725" y="342900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revise?</a:t>
            </a:r>
            <a:endParaRPr/>
          </a:p>
        </p:txBody>
      </p:sp>
      <p:sp>
        <p:nvSpPr>
          <p:cNvPr id="561" name="Google Shape;561;p68">
            <a:hlinkClick action="ppaction://hlinksldjump" r:id="rId6"/>
          </p:cNvPr>
          <p:cNvSpPr txBox="1"/>
          <p:nvPr>
            <p:ph idx="1" type="body"/>
          </p:nvPr>
        </p:nvSpPr>
        <p:spPr>
          <a:xfrm>
            <a:off x="5407725" y="668500"/>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revise Learning </a:t>
            </a:r>
            <a:r>
              <a:rPr lang="en"/>
              <a:t>Outcomes</a:t>
            </a:r>
            <a:endParaRPr/>
          </a:p>
        </p:txBody>
      </p:sp>
      <p:sp>
        <p:nvSpPr>
          <p:cNvPr id="562" name="Google Shape;562;p68"/>
          <p:cNvSpPr txBox="1"/>
          <p:nvPr/>
        </p:nvSpPr>
        <p:spPr>
          <a:xfrm>
            <a:off x="2184150" y="1884225"/>
            <a:ext cx="1234200" cy="20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
        <p:nvSpPr>
          <p:cNvPr id="563" name="Google Shape;563;p68"/>
          <p:cNvSpPr/>
          <p:nvPr/>
        </p:nvSpPr>
        <p:spPr>
          <a:xfrm>
            <a:off x="4377125" y="11517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8"/>
          <p:cNvSpPr/>
          <p:nvPr/>
        </p:nvSpPr>
        <p:spPr>
          <a:xfrm rot="5400000">
            <a:off x="5753775" y="2790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8"/>
          <p:cNvSpPr/>
          <p:nvPr/>
        </p:nvSpPr>
        <p:spPr>
          <a:xfrm flipH="1">
            <a:off x="4485550" y="41710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8"/>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#2: Revising Learning Outcomes</a:t>
            </a:r>
            <a:endParaRPr sz="3400">
              <a:solidFill>
                <a:schemeClr val="dk1"/>
              </a:solidFill>
            </a:endParaRPr>
          </a:p>
        </p:txBody>
      </p:sp>
      <p:sp>
        <p:nvSpPr>
          <p:cNvPr id="567" name="Google Shape;567;p68"/>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9"/>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Why should I review and possibly revise learning outcomes for the GenAI era?</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0"/>
          <p:cNvSpPr txBox="1"/>
          <p:nvPr>
            <p:ph type="title"/>
          </p:nvPr>
        </p:nvSpPr>
        <p:spPr>
          <a:xfrm>
            <a:off x="311700" y="791156"/>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Reasons to Revise Learning Outcomes for the GenAI Era</a:t>
            </a:r>
            <a:endParaRPr/>
          </a:p>
        </p:txBody>
      </p:sp>
      <p:sp>
        <p:nvSpPr>
          <p:cNvPr id="578" name="Google Shape;578;p70"/>
          <p:cNvSpPr txBox="1"/>
          <p:nvPr>
            <p:ph idx="1" type="body"/>
          </p:nvPr>
        </p:nvSpPr>
        <p:spPr>
          <a:xfrm>
            <a:off x="311700" y="2048844"/>
            <a:ext cx="8520600" cy="60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Reason #1: Course Learning Outcomes should regularly be reviewed (and possibly revised) regardless of GenAI</a:t>
            </a:r>
            <a:endParaRPr b="1"/>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ighlight>
                  <a:srgbClr val="FFFFFF"/>
                </a:highlight>
                <a:hlinkClick r:id="rId3"/>
              </a:rPr>
              <a:t>“Assessment is an iterative process and it is good practice to revisit your learning outcome statements regularly – particularly as you change the way the course is being taught and/or the content of your course (Wiggins &amp; McTighe, 2005).”</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1"/>
          <p:cNvSpPr txBox="1"/>
          <p:nvPr>
            <p:ph type="title"/>
          </p:nvPr>
        </p:nvSpPr>
        <p:spPr>
          <a:xfrm>
            <a:off x="311700" y="791156"/>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Reasons to Revise Learning Outcomes for the GenAI Era</a:t>
            </a:r>
            <a:endParaRPr/>
          </a:p>
        </p:txBody>
      </p:sp>
      <p:sp>
        <p:nvSpPr>
          <p:cNvPr id="584" name="Google Shape;584;p71"/>
          <p:cNvSpPr txBox="1"/>
          <p:nvPr>
            <p:ph idx="1" type="body"/>
          </p:nvPr>
        </p:nvSpPr>
        <p:spPr>
          <a:xfrm>
            <a:off x="311700" y="2048844"/>
            <a:ext cx="8520600" cy="60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Reason #2: GenAI can quickly and easy complete low-level or generic learning outcomes </a:t>
            </a:r>
            <a:endParaRPr b="1"/>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See next slide for examples of how ChatGPT-4 generated responses to 6 learning outcomes.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72"/>
          <p:cNvSpPr/>
          <p:nvPr/>
        </p:nvSpPr>
        <p:spPr>
          <a:xfrm>
            <a:off x="2701332" y="5897588"/>
            <a:ext cx="6345900" cy="8103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900" u="none" cap="none" strike="noStrike">
                <a:solidFill>
                  <a:schemeClr val="dk1"/>
                </a:solidFill>
                <a:latin typeface="Calibri"/>
                <a:ea typeface="Calibri"/>
                <a:cs typeface="Calibri"/>
                <a:sym typeface="Calibri"/>
              </a:rPr>
              <a:t>Adapted from the following:</a:t>
            </a:r>
            <a:br>
              <a:rPr b="0" i="0" lang="en" sz="900" u="none" cap="none" strike="noStrike">
                <a:solidFill>
                  <a:schemeClr val="dk1"/>
                </a:solidFill>
                <a:latin typeface="Calibri"/>
                <a:ea typeface="Calibri"/>
                <a:cs typeface="Calibri"/>
                <a:sym typeface="Calibri"/>
              </a:rPr>
            </a:br>
            <a:r>
              <a:rPr b="0" i="0" lang="en" sz="900" u="none" cap="none" strike="noStrike">
                <a:solidFill>
                  <a:schemeClr val="dk1"/>
                </a:solidFill>
                <a:latin typeface="Calibri"/>
                <a:ea typeface="Calibri"/>
                <a:cs typeface="Calibri"/>
                <a:sym typeface="Calibri"/>
              </a:rPr>
              <a:t>1. Bloom’s Taxonomy, Vanderbilt Center for Teaching. </a:t>
            </a:r>
            <a:r>
              <a:rPr b="0" i="0" lang="en" sz="900" u="sng" cap="none" strike="noStrike">
                <a:solidFill>
                  <a:schemeClr val="hlink"/>
                </a:solidFill>
                <a:latin typeface="Calibri"/>
                <a:ea typeface="Calibri"/>
                <a:cs typeface="Calibri"/>
                <a:sym typeface="Calibri"/>
                <a:hlinkClick r:id="rId3"/>
              </a:rPr>
              <a:t>https://cft.vanderbilt.edu/guides-sub-pages/blooms-taxonomy/</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2. Bloom’s Verbs, UC San Diego Teaching + Learning Commons </a:t>
            </a:r>
            <a:r>
              <a:rPr b="0" i="0" lang="en" sz="900" u="sng" cap="none" strike="noStrike">
                <a:solidFill>
                  <a:schemeClr val="hlink"/>
                </a:solidFill>
                <a:latin typeface="Calibri"/>
                <a:ea typeface="Calibri"/>
                <a:cs typeface="Calibri"/>
                <a:sym typeface="Calibri"/>
                <a:hlinkClick r:id="rId4"/>
              </a:rPr>
              <a:t>https://digitallearning.ucsd.edu/_files/blooms_verbs.pdf</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3. Bloom’s Taxonomy, Course Map Guide.</a:t>
            </a:r>
            <a:r>
              <a:rPr b="0" i="0" lang="en" sz="900" u="sng" cap="none" strike="noStrike">
                <a:solidFill>
                  <a:schemeClr val="hlink"/>
                </a:solidFill>
                <a:latin typeface="Calibri"/>
                <a:ea typeface="Calibri"/>
                <a:cs typeface="Calibri"/>
                <a:sym typeface="Calibri"/>
                <a:hlinkClick r:id="rId5"/>
              </a:rPr>
              <a:t> https://www.coursemapguide.com/bloom-s-taxonomy</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4. Undergraduate Program Learning Outcomes, Department of Political Science, UC San Diego.</a:t>
            </a:r>
            <a:endParaRPr b="0" i="0" sz="900" u="none" cap="none" strike="noStrike">
              <a:solidFill>
                <a:schemeClr val="dk1"/>
              </a:solidFill>
              <a:latin typeface="Calibri"/>
              <a:ea typeface="Calibri"/>
              <a:cs typeface="Calibri"/>
              <a:sym typeface="Calibri"/>
            </a:endParaRPr>
          </a:p>
        </p:txBody>
      </p:sp>
      <p:graphicFrame>
        <p:nvGraphicFramePr>
          <p:cNvPr id="590" name="Google Shape;590;p72"/>
          <p:cNvGraphicFramePr/>
          <p:nvPr/>
        </p:nvGraphicFramePr>
        <p:xfrm>
          <a:off x="327407" y="1301907"/>
          <a:ext cx="3000000" cy="3000000"/>
        </p:xfrm>
        <a:graphic>
          <a:graphicData uri="http://schemas.openxmlformats.org/drawingml/2006/table">
            <a:tbl>
              <a:tblPr bandRow="1" firstRow="1">
                <a:noFill/>
                <a:tableStyleId>{A1FD01D2-36AB-4677-A926-9AC525865CE1}</a:tableStyleId>
              </a:tblPr>
              <a:tblGrid>
                <a:gridCol w="1095825"/>
                <a:gridCol w="3807800"/>
                <a:gridCol w="3489100"/>
              </a:tblGrid>
              <a:tr h="3068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Bloom’s Level</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Example</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ChatGPT-4 Responses</a:t>
                      </a:r>
                      <a:endParaRPr sz="1200" u="none" cap="none" strike="noStrike">
                        <a:latin typeface="Calibri"/>
                        <a:ea typeface="Calibri"/>
                        <a:cs typeface="Calibri"/>
                        <a:sym typeface="Calibri"/>
                      </a:endParaRPr>
                    </a:p>
                  </a:txBody>
                  <a:tcPr marT="40350" marB="40350" marR="60525" marL="60525"/>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Create</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7F7F7F"/>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Develop and defend a policy brief informed by existing political phenomena.</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rPr lang="en" u="sng">
                          <a:solidFill>
                            <a:schemeClr val="hlink"/>
                          </a:solidFill>
                          <a:hlinkClick r:id="rId6"/>
                        </a:rPr>
                        <a:t>https://chat.openai.com/share/2257106e-5d88-47e4-8b48-a74a42cb99cb</a:t>
                      </a:r>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Evaluate</a:t>
                      </a:r>
                      <a:endParaRPr b="1" sz="1200" u="none" cap="none" strike="noStrike">
                        <a:solidFill>
                          <a:schemeClr val="dk1"/>
                        </a:solidFill>
                        <a:latin typeface="Calibri"/>
                        <a:ea typeface="Calibri"/>
                        <a:cs typeface="Calibri"/>
                        <a:sym typeface="Calibri"/>
                      </a:endParaRPr>
                    </a:p>
                  </a:txBody>
                  <a:tcPr marT="40350" marB="40350" marR="60525" marL="60525" anchor="ctr">
                    <a:solidFill>
                      <a:schemeClr val="accent2"/>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Assess an existing political institution and recommend evidence-based modifications to improve democratic governance.  </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rPr lang="en" u="sng">
                          <a:solidFill>
                            <a:schemeClr val="hlink"/>
                          </a:solidFill>
                          <a:hlinkClick r:id="rId7"/>
                        </a:rPr>
                        <a:t>https://chat.openai.com/share/a1b57b6b-3207-42d4-b221-b141b0ad297c</a:t>
                      </a:r>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Analyze</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013094"/>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Compare and contrast different forms of government and the significant historical figures represented with each regime. </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rPr lang="en" u="sng">
                          <a:solidFill>
                            <a:schemeClr val="hlink"/>
                          </a:solidFill>
                          <a:hlinkClick r:id="rId8"/>
                        </a:rPr>
                        <a:t>https://chat.openai.com/share/669ca5b4-a0bc-432b-8cad-5ce7b7a1a284</a:t>
                      </a:r>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Apply</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5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Write an argument supporting a political party platform and integrate relevant evidence from the texts.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rPr lang="en" u="sng">
                          <a:solidFill>
                            <a:schemeClr val="hlink"/>
                          </a:solidFill>
                          <a:hlinkClick r:id="rId9"/>
                        </a:rPr>
                        <a:t>https://chat.openai.com/share/d64b6463-e705-477e-b79a-101f6255c33a</a:t>
                      </a:r>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Understand</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F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Explain contrasting political theories from different vantage points.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rPr lang="en" u="sng">
                          <a:solidFill>
                            <a:schemeClr val="hlink"/>
                          </a:solidFill>
                          <a:hlinkClick r:id="rId10"/>
                        </a:rPr>
                        <a:t>https://chat.openai.com/share/7382c51d-4eee-47d3-b720-3c4346d4af36</a:t>
                      </a:r>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Remember</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7030A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Define relevant vocabulary for international affairs discourse.</a:t>
                      </a:r>
                      <a:endParaRPr b="0"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rtl="0" algn="l">
                        <a:spcBef>
                          <a:spcPts val="0"/>
                        </a:spcBef>
                        <a:spcAft>
                          <a:spcPts val="0"/>
                        </a:spcAft>
                        <a:buNone/>
                      </a:pPr>
                      <a:r>
                        <a:rPr lang="en" u="sng">
                          <a:solidFill>
                            <a:schemeClr val="hlink"/>
                          </a:solidFill>
                          <a:hlinkClick r:id="rId11"/>
                        </a:rPr>
                        <a:t>https://chat.openai.com/share/28392fdf-bb7f-4373-95f1-dddbb4404787</a:t>
                      </a:r>
                      <a:endParaRPr/>
                    </a:p>
                  </a:txBody>
                  <a:tcPr marT="40350" marB="40350" marR="60525" marL="60525" anchor="ctr"/>
                </a:tc>
              </a:tr>
            </a:tbl>
          </a:graphicData>
        </a:graphic>
      </p:graphicFrame>
      <p:sp>
        <p:nvSpPr>
          <p:cNvPr id="591" name="Google Shape;591;p72"/>
          <p:cNvSpPr txBox="1"/>
          <p:nvPr>
            <p:ph type="title"/>
          </p:nvPr>
        </p:nvSpPr>
        <p:spPr>
          <a:xfrm>
            <a:off x="596802" y="211189"/>
            <a:ext cx="7886700" cy="563700"/>
          </a:xfrm>
          <a:prstGeom prst="rect">
            <a:avLst/>
          </a:prstGeom>
          <a:noFill/>
          <a:ln>
            <a:noFill/>
          </a:ln>
        </p:spPr>
        <p:txBody>
          <a:bodyPr anchorCtr="0" anchor="ctr" bIns="33600" lIns="67225" spcFirstLastPara="1" rIns="67225" wrap="square" tIns="33600">
            <a:normAutofit/>
          </a:bodyPr>
          <a:lstStyle/>
          <a:p>
            <a:pPr indent="0" lvl="0" marL="0" rtl="0" algn="ctr">
              <a:lnSpc>
                <a:spcPct val="90000"/>
              </a:lnSpc>
              <a:spcBef>
                <a:spcPts val="0"/>
              </a:spcBef>
              <a:spcAft>
                <a:spcPts val="0"/>
              </a:spcAft>
              <a:buClr>
                <a:schemeClr val="dk1"/>
              </a:buClr>
              <a:buSzPts val="1300"/>
              <a:buNone/>
            </a:pPr>
            <a:r>
              <a:rPr lang="en"/>
              <a:t>ChatGPT-4 Responses to 6 Learning Outcomes</a:t>
            </a:r>
            <a:endParaRPr/>
          </a:p>
        </p:txBody>
      </p:sp>
      <p:pic>
        <p:nvPicPr>
          <p:cNvPr id="592" name="Google Shape;592;p72"/>
          <p:cNvPicPr preferRelativeResize="0"/>
          <p:nvPr/>
        </p:nvPicPr>
        <p:blipFill>
          <a:blip r:embed="rId12">
            <a:alphaModFix/>
          </a:blip>
          <a:stretch>
            <a:fillRect/>
          </a:stretch>
        </p:blipFill>
        <p:spPr>
          <a:xfrm>
            <a:off x="308700" y="5333887"/>
            <a:ext cx="2613531" cy="56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cxnSp>
        <p:nvCxnSpPr>
          <p:cNvPr id="96" name="Google Shape;96;p19"/>
          <p:cNvCxnSpPr>
            <a:stCxn id="97" idx="2"/>
            <a:endCxn id="98" idx="0"/>
          </p:cNvCxnSpPr>
          <p:nvPr/>
        </p:nvCxnSpPr>
        <p:spPr>
          <a:xfrm>
            <a:off x="1173100" y="1865150"/>
            <a:ext cx="22500" cy="4005300"/>
          </a:xfrm>
          <a:prstGeom prst="straightConnector1">
            <a:avLst/>
          </a:prstGeom>
          <a:noFill/>
          <a:ln cap="flat" cmpd="sng" w="9525">
            <a:solidFill>
              <a:schemeClr val="dk2"/>
            </a:solidFill>
            <a:prstDash val="solid"/>
            <a:round/>
            <a:headEnd len="med" w="med" type="none"/>
            <a:tailEnd len="med" w="med" type="triangle"/>
          </a:ln>
        </p:spPr>
      </p:cxnSp>
      <p:sp>
        <p:nvSpPr>
          <p:cNvPr id="99" name="Google Shape;99;p19"/>
          <p:cNvSpPr txBox="1"/>
          <p:nvPr/>
        </p:nvSpPr>
        <p:spPr>
          <a:xfrm>
            <a:off x="947950" y="25113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00" name="Google Shape;100;p19"/>
          <p:cNvCxnSpPr>
            <a:endCxn id="101" idx="1"/>
          </p:cNvCxnSpPr>
          <p:nvPr/>
        </p:nvCxnSpPr>
        <p:spPr>
          <a:xfrm>
            <a:off x="1983513" y="1215125"/>
            <a:ext cx="1255500" cy="13200"/>
          </a:xfrm>
          <a:prstGeom prst="straightConnector1">
            <a:avLst/>
          </a:prstGeom>
          <a:noFill/>
          <a:ln cap="flat" cmpd="sng" w="9525">
            <a:solidFill>
              <a:schemeClr val="dk2"/>
            </a:solidFill>
            <a:prstDash val="solid"/>
            <a:round/>
            <a:headEnd len="med" w="med" type="none"/>
            <a:tailEnd len="med" w="med" type="triangle"/>
          </a:ln>
        </p:spPr>
      </p:cxnSp>
      <p:sp>
        <p:nvSpPr>
          <p:cNvPr id="102" name="Google Shape;102;p19"/>
          <p:cNvSpPr txBox="1"/>
          <p:nvPr/>
        </p:nvSpPr>
        <p:spPr>
          <a:xfrm>
            <a:off x="2612325"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03" name="Google Shape;103;p19"/>
          <p:cNvCxnSpPr>
            <a:stCxn id="101" idx="3"/>
            <a:endCxn id="104" idx="1"/>
          </p:cNvCxnSpPr>
          <p:nvPr/>
        </p:nvCxnSpPr>
        <p:spPr>
          <a:xfrm>
            <a:off x="5384913" y="1228325"/>
            <a:ext cx="1234800" cy="0"/>
          </a:xfrm>
          <a:prstGeom prst="straightConnector1">
            <a:avLst/>
          </a:prstGeom>
          <a:noFill/>
          <a:ln cap="flat" cmpd="sng" w="9525">
            <a:solidFill>
              <a:schemeClr val="dk2"/>
            </a:solidFill>
            <a:prstDash val="solid"/>
            <a:round/>
            <a:headEnd len="med" w="med" type="none"/>
            <a:tailEnd len="med" w="med" type="triangle"/>
          </a:ln>
        </p:spPr>
      </p:cxnSp>
      <p:sp>
        <p:nvSpPr>
          <p:cNvPr id="105" name="Google Shape;105;p19"/>
          <p:cNvSpPr txBox="1"/>
          <p:nvPr/>
        </p:nvSpPr>
        <p:spPr>
          <a:xfrm>
            <a:off x="5650838"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06" name="Google Shape;106;p19"/>
          <p:cNvCxnSpPr>
            <a:stCxn id="104" idx="2"/>
            <a:endCxn id="107" idx="0"/>
          </p:cNvCxnSpPr>
          <p:nvPr/>
        </p:nvCxnSpPr>
        <p:spPr>
          <a:xfrm>
            <a:off x="7547125" y="1713400"/>
            <a:ext cx="0" cy="1248900"/>
          </a:xfrm>
          <a:prstGeom prst="straightConnector1">
            <a:avLst/>
          </a:prstGeom>
          <a:noFill/>
          <a:ln cap="flat" cmpd="sng" w="9525">
            <a:solidFill>
              <a:schemeClr val="dk2"/>
            </a:solidFill>
            <a:prstDash val="solid"/>
            <a:round/>
            <a:headEnd len="med" w="med" type="none"/>
            <a:tailEnd len="med" w="med" type="triangle"/>
          </a:ln>
        </p:spPr>
      </p:cxnSp>
      <p:cxnSp>
        <p:nvCxnSpPr>
          <p:cNvPr id="108" name="Google Shape;108;p19"/>
          <p:cNvCxnSpPr>
            <a:stCxn id="109" idx="3"/>
            <a:endCxn id="107" idx="1"/>
          </p:cNvCxnSpPr>
          <p:nvPr/>
        </p:nvCxnSpPr>
        <p:spPr>
          <a:xfrm flipH="1" rot="10800000">
            <a:off x="5308713" y="3447488"/>
            <a:ext cx="1311000" cy="13500"/>
          </a:xfrm>
          <a:prstGeom prst="straightConnector1">
            <a:avLst/>
          </a:prstGeom>
          <a:noFill/>
          <a:ln cap="flat" cmpd="sng" w="9525">
            <a:solidFill>
              <a:schemeClr val="dk2"/>
            </a:solidFill>
            <a:prstDash val="solid"/>
            <a:round/>
            <a:headEnd len="med" w="med" type="none"/>
            <a:tailEnd len="med" w="med" type="triangle"/>
          </a:ln>
        </p:spPr>
      </p:cxnSp>
      <p:sp>
        <p:nvSpPr>
          <p:cNvPr id="110" name="Google Shape;110;p19"/>
          <p:cNvSpPr txBox="1"/>
          <p:nvPr/>
        </p:nvSpPr>
        <p:spPr>
          <a:xfrm>
            <a:off x="5612725" y="314507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11" name="Google Shape;111;p19"/>
          <p:cNvCxnSpPr>
            <a:stCxn id="101" idx="2"/>
            <a:endCxn id="109" idx="0"/>
          </p:cNvCxnSpPr>
          <p:nvPr/>
        </p:nvCxnSpPr>
        <p:spPr>
          <a:xfrm>
            <a:off x="4311963" y="2076125"/>
            <a:ext cx="0" cy="537000"/>
          </a:xfrm>
          <a:prstGeom prst="straightConnector1">
            <a:avLst/>
          </a:prstGeom>
          <a:noFill/>
          <a:ln cap="flat" cmpd="sng" w="9525">
            <a:solidFill>
              <a:schemeClr val="dk2"/>
            </a:solidFill>
            <a:prstDash val="solid"/>
            <a:round/>
            <a:headEnd len="med" w="med" type="none"/>
            <a:tailEnd len="med" w="med" type="triangle"/>
          </a:ln>
        </p:spPr>
      </p:cxnSp>
      <p:sp>
        <p:nvSpPr>
          <p:cNvPr id="112" name="Google Shape;112;p19"/>
          <p:cNvSpPr txBox="1"/>
          <p:nvPr/>
        </p:nvSpPr>
        <p:spPr>
          <a:xfrm>
            <a:off x="4011275" y="2076113"/>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sp>
        <p:nvSpPr>
          <p:cNvPr id="113" name="Google Shape;113;p19"/>
          <p:cNvSpPr txBox="1"/>
          <p:nvPr/>
        </p:nvSpPr>
        <p:spPr>
          <a:xfrm>
            <a:off x="4011263" y="43088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14" name="Google Shape;114;p19"/>
          <p:cNvCxnSpPr>
            <a:stCxn id="115" idx="2"/>
            <a:endCxn id="116" idx="0"/>
          </p:cNvCxnSpPr>
          <p:nvPr/>
        </p:nvCxnSpPr>
        <p:spPr>
          <a:xfrm>
            <a:off x="4311975" y="5618000"/>
            <a:ext cx="0" cy="238800"/>
          </a:xfrm>
          <a:prstGeom prst="straightConnector1">
            <a:avLst/>
          </a:prstGeom>
          <a:noFill/>
          <a:ln cap="flat" cmpd="sng" w="9525">
            <a:solidFill>
              <a:schemeClr val="dk2"/>
            </a:solidFill>
            <a:prstDash val="solid"/>
            <a:round/>
            <a:headEnd len="med" w="med" type="none"/>
            <a:tailEnd len="med" w="med" type="triangle"/>
          </a:ln>
        </p:spPr>
      </p:cxnSp>
      <p:sp>
        <p:nvSpPr>
          <p:cNvPr id="117" name="Google Shape;117;p19"/>
          <p:cNvSpPr txBox="1"/>
          <p:nvPr/>
        </p:nvSpPr>
        <p:spPr>
          <a:xfrm>
            <a:off x="5809039" y="5911388"/>
            <a:ext cx="1012800" cy="4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118" name="Google Shape;118;p19"/>
          <p:cNvCxnSpPr>
            <a:stCxn id="119" idx="1"/>
            <a:endCxn id="115" idx="3"/>
          </p:cNvCxnSpPr>
          <p:nvPr/>
        </p:nvCxnSpPr>
        <p:spPr>
          <a:xfrm rot="10800000">
            <a:off x="5083950" y="5195300"/>
            <a:ext cx="1466400" cy="0"/>
          </a:xfrm>
          <a:prstGeom prst="straightConnector1">
            <a:avLst/>
          </a:prstGeom>
          <a:noFill/>
          <a:ln cap="flat" cmpd="sng" w="9525">
            <a:solidFill>
              <a:schemeClr val="dk2"/>
            </a:solidFill>
            <a:prstDash val="solid"/>
            <a:round/>
            <a:headEnd len="med" w="med" type="none"/>
            <a:tailEnd len="med" w="med" type="triangle"/>
          </a:ln>
        </p:spPr>
      </p:cxnSp>
      <p:sp>
        <p:nvSpPr>
          <p:cNvPr id="120" name="Google Shape;120;p19"/>
          <p:cNvSpPr txBox="1"/>
          <p:nvPr/>
        </p:nvSpPr>
        <p:spPr>
          <a:xfrm>
            <a:off x="5612713" y="48929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121" name="Google Shape;121;p19"/>
          <p:cNvCxnSpPr>
            <a:stCxn id="107" idx="2"/>
            <a:endCxn id="119" idx="0"/>
          </p:cNvCxnSpPr>
          <p:nvPr/>
        </p:nvCxnSpPr>
        <p:spPr>
          <a:xfrm>
            <a:off x="7547100" y="3932550"/>
            <a:ext cx="0" cy="41490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p19"/>
          <p:cNvCxnSpPr>
            <a:stCxn id="98" idx="3"/>
            <a:endCxn id="116" idx="1"/>
          </p:cNvCxnSpPr>
          <p:nvPr/>
        </p:nvCxnSpPr>
        <p:spPr>
          <a:xfrm flipH="1" rot="10800000">
            <a:off x="1967500" y="6279350"/>
            <a:ext cx="1572600" cy="13800"/>
          </a:xfrm>
          <a:prstGeom prst="bentConnector3">
            <a:avLst>
              <a:gd fmla="val 49999" name="adj1"/>
            </a:avLst>
          </a:prstGeom>
          <a:noFill/>
          <a:ln cap="flat" cmpd="sng" w="9525">
            <a:solidFill>
              <a:schemeClr val="dk2"/>
            </a:solidFill>
            <a:prstDash val="solid"/>
            <a:round/>
            <a:headEnd len="med" w="med" type="none"/>
            <a:tailEnd len="med" w="med" type="triangle"/>
          </a:ln>
        </p:spPr>
      </p:cxnSp>
      <p:cxnSp>
        <p:nvCxnSpPr>
          <p:cNvPr id="123" name="Google Shape;123;p19"/>
          <p:cNvCxnSpPr>
            <a:stCxn id="119" idx="2"/>
            <a:endCxn id="116" idx="3"/>
          </p:cNvCxnSpPr>
          <p:nvPr/>
        </p:nvCxnSpPr>
        <p:spPr>
          <a:xfrm rot="5400000">
            <a:off x="6197250" y="4929650"/>
            <a:ext cx="236400" cy="2463300"/>
          </a:xfrm>
          <a:prstGeom prst="bentConnector2">
            <a:avLst/>
          </a:prstGeom>
          <a:noFill/>
          <a:ln cap="flat" cmpd="sng" w="9525">
            <a:solidFill>
              <a:schemeClr val="dk2"/>
            </a:solidFill>
            <a:prstDash val="solid"/>
            <a:round/>
            <a:headEnd len="med" w="med" type="none"/>
            <a:tailEnd len="med" w="med" type="triangle"/>
          </a:ln>
        </p:spPr>
      </p:cxnSp>
      <p:cxnSp>
        <p:nvCxnSpPr>
          <p:cNvPr id="124" name="Google Shape;124;p19"/>
          <p:cNvCxnSpPr>
            <a:stCxn id="109" idx="2"/>
            <a:endCxn id="115" idx="0"/>
          </p:cNvCxnSpPr>
          <p:nvPr/>
        </p:nvCxnSpPr>
        <p:spPr>
          <a:xfrm>
            <a:off x="4311963" y="4308788"/>
            <a:ext cx="0" cy="463800"/>
          </a:xfrm>
          <a:prstGeom prst="straightConnector1">
            <a:avLst/>
          </a:prstGeom>
          <a:noFill/>
          <a:ln cap="flat" cmpd="sng" w="9525">
            <a:solidFill>
              <a:schemeClr val="dk2"/>
            </a:solidFill>
            <a:prstDash val="solid"/>
            <a:round/>
            <a:headEnd len="med" w="med" type="none"/>
            <a:tailEnd len="med" w="med" type="triangle"/>
          </a:ln>
        </p:spPr>
      </p:cxnSp>
      <p:sp>
        <p:nvSpPr>
          <p:cNvPr id="125" name="Google Shape;125;p19">
            <a:hlinkClick action="ppaction://hlinksldjump" r:id="rId3"/>
          </p:cNvPr>
          <p:cNvSpPr/>
          <p:nvPr/>
        </p:nvSpPr>
        <p:spPr>
          <a:xfrm>
            <a:off x="1001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action="ppaction://hlinksldjump" r:id="rId4"/>
              </a:rPr>
              <a:t>Will GenAI use undermine the course learning outcomes?</a:t>
            </a:r>
            <a:endParaRPr b="1" sz="1200">
              <a:solidFill>
                <a:schemeClr val="lt1"/>
              </a:solidFill>
            </a:endParaRPr>
          </a:p>
        </p:txBody>
      </p:sp>
      <p:sp>
        <p:nvSpPr>
          <p:cNvPr id="101" name="Google Shape;101;p19">
            <a:hlinkClick r:id="rId5"/>
          </p:cNvPr>
          <p:cNvSpPr/>
          <p:nvPr/>
        </p:nvSpPr>
        <p:spPr>
          <a:xfrm>
            <a:off x="32390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6"/>
              </a:rPr>
              <a:t>Can the learning outcomes be revised?</a:t>
            </a:r>
            <a:endParaRPr b="1" sz="1200">
              <a:solidFill>
                <a:schemeClr val="lt1"/>
              </a:solidFill>
            </a:endParaRPr>
          </a:p>
        </p:txBody>
      </p:sp>
      <p:sp>
        <p:nvSpPr>
          <p:cNvPr id="109" name="Google Shape;109;p19">
            <a:hlinkClick r:id="rId7"/>
          </p:cNvPr>
          <p:cNvSpPr/>
          <p:nvPr/>
        </p:nvSpPr>
        <p:spPr>
          <a:xfrm>
            <a:off x="3315213" y="2613188"/>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8"/>
              </a:rPr>
              <a:t>Can the assessments be redesigned?</a:t>
            </a:r>
            <a:endParaRPr b="1" sz="1200">
              <a:solidFill>
                <a:schemeClr val="lt1"/>
              </a:solidFill>
            </a:endParaRPr>
          </a:p>
        </p:txBody>
      </p:sp>
      <p:sp>
        <p:nvSpPr>
          <p:cNvPr id="119" name="Google Shape;119;p19"/>
          <p:cNvSpPr/>
          <p:nvPr/>
        </p:nvSpPr>
        <p:spPr>
          <a:xfrm>
            <a:off x="6550350" y="4347500"/>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Will GenAI use undermine assessment validity?</a:t>
            </a:r>
            <a:endParaRPr b="1" sz="1200">
              <a:solidFill>
                <a:schemeClr val="lt1"/>
              </a:solidFill>
            </a:endParaRPr>
          </a:p>
        </p:txBody>
      </p:sp>
      <p:sp>
        <p:nvSpPr>
          <p:cNvPr id="104" name="Google Shape;104;p19">
            <a:hlinkClick action="ppaction://hlinksldjump" r:id="rId9"/>
          </p:cNvPr>
          <p:cNvSpPr/>
          <p:nvPr/>
        </p:nvSpPr>
        <p:spPr>
          <a:xfrm>
            <a:off x="6619675" y="74320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0"/>
              </a:rPr>
              <a:t>Revise</a:t>
            </a:r>
            <a:r>
              <a:rPr b="1" lang="en" u="sng">
                <a:solidFill>
                  <a:schemeClr val="hlink"/>
                </a:solidFill>
                <a:hlinkClick action="ppaction://hlinksldjump" r:id="rId11"/>
              </a:rPr>
              <a:t> the learning outcomes</a:t>
            </a:r>
            <a:endParaRPr b="1">
              <a:solidFill>
                <a:schemeClr val="lt1"/>
              </a:solidFill>
            </a:endParaRPr>
          </a:p>
        </p:txBody>
      </p:sp>
      <p:sp>
        <p:nvSpPr>
          <p:cNvPr id="107" name="Google Shape;107;p19">
            <a:hlinkClick action="ppaction://hlinksldjump" r:id="rId12"/>
          </p:cNvPr>
          <p:cNvSpPr/>
          <p:nvPr/>
        </p:nvSpPr>
        <p:spPr>
          <a:xfrm>
            <a:off x="6619650" y="296235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3"/>
              </a:rPr>
              <a:t>Redesign the </a:t>
            </a:r>
            <a:r>
              <a:rPr b="1" lang="en" u="sng">
                <a:solidFill>
                  <a:schemeClr val="hlink"/>
                </a:solidFill>
                <a:hlinkClick action="ppaction://hlinksldjump" r:id="rId14"/>
              </a:rPr>
              <a:t>assessment(s)</a:t>
            </a:r>
            <a:endParaRPr b="1">
              <a:solidFill>
                <a:schemeClr val="lt1"/>
              </a:solidFill>
            </a:endParaRPr>
          </a:p>
        </p:txBody>
      </p:sp>
      <p:sp>
        <p:nvSpPr>
          <p:cNvPr id="115" name="Google Shape;115;p19">
            <a:hlinkClick action="ppaction://hlinksldjump" r:id="rId15"/>
          </p:cNvPr>
          <p:cNvSpPr/>
          <p:nvPr/>
        </p:nvSpPr>
        <p:spPr>
          <a:xfrm>
            <a:off x="3540075" y="4772600"/>
            <a:ext cx="1543800" cy="8454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6"/>
              </a:rPr>
              <a:t>Secure the Assessment(s)</a:t>
            </a:r>
            <a:endParaRPr b="1">
              <a:solidFill>
                <a:schemeClr val="lt1"/>
              </a:solidFill>
            </a:endParaRPr>
          </a:p>
        </p:txBody>
      </p:sp>
      <p:sp>
        <p:nvSpPr>
          <p:cNvPr id="98" name="Google Shape;98;p19"/>
          <p:cNvSpPr/>
          <p:nvPr/>
        </p:nvSpPr>
        <p:spPr>
          <a:xfrm>
            <a:off x="423700" y="5870450"/>
            <a:ext cx="1543800" cy="8454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Allow GenAI Use</a:t>
            </a:r>
            <a:endParaRPr b="1">
              <a:solidFill>
                <a:schemeClr val="lt1"/>
              </a:solidFill>
            </a:endParaRPr>
          </a:p>
        </p:txBody>
      </p:sp>
      <p:sp>
        <p:nvSpPr>
          <p:cNvPr id="116" name="Google Shape;116;p19">
            <a:hlinkClick action="ppaction://hlinksldjump" r:id="rId17"/>
          </p:cNvPr>
          <p:cNvSpPr/>
          <p:nvPr/>
        </p:nvSpPr>
        <p:spPr>
          <a:xfrm>
            <a:off x="3540075" y="5856725"/>
            <a:ext cx="1543800" cy="8454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8"/>
              </a:rPr>
              <a:t>Craft Your GenAI &amp; AI Policy</a:t>
            </a:r>
            <a:endParaRPr b="1">
              <a:solidFill>
                <a:schemeClr val="dk1"/>
              </a:solidFill>
            </a:endParaRPr>
          </a:p>
        </p:txBody>
      </p:sp>
      <p:sp>
        <p:nvSpPr>
          <p:cNvPr id="126" name="Google Shape;126;p19"/>
          <p:cNvSpPr/>
          <p:nvPr/>
        </p:nvSpPr>
        <p:spPr>
          <a:xfrm rot="1928202">
            <a:off x="-171905" y="207506"/>
            <a:ext cx="1012894" cy="584738"/>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START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3"/>
          <p:cNvSpPr txBox="1"/>
          <p:nvPr>
            <p:ph type="title"/>
          </p:nvPr>
        </p:nvSpPr>
        <p:spPr>
          <a:xfrm>
            <a:off x="311700" y="791156"/>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Reasons to Revise Learning Outcomes for the GenAI Era</a:t>
            </a:r>
            <a:endParaRPr/>
          </a:p>
        </p:txBody>
      </p:sp>
      <p:sp>
        <p:nvSpPr>
          <p:cNvPr id="598" name="Google Shape;598;p73"/>
          <p:cNvSpPr txBox="1"/>
          <p:nvPr>
            <p:ph idx="1" type="body"/>
          </p:nvPr>
        </p:nvSpPr>
        <p:spPr>
          <a:xfrm>
            <a:off x="311700" y="1562749"/>
            <a:ext cx="8520600" cy="480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Reason #3: </a:t>
            </a:r>
            <a:r>
              <a:rPr b="1" lang="en"/>
              <a:t>Maybe students can (and should) cognitively offload some tasks to GenAI </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en"/>
              <a:t>For example, learning outcomes related to spelling, grammar, and reference formatting used to be quite common. They have largely been eliminated because students now cognitively offload those tasks to machines.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Question for you: </a:t>
            </a:r>
            <a:endParaRPr/>
          </a:p>
          <a:p>
            <a:pPr indent="0" lvl="0" marL="0" rtl="0" algn="l">
              <a:spcBef>
                <a:spcPts val="1200"/>
              </a:spcBef>
              <a:spcAft>
                <a:spcPts val="0"/>
              </a:spcAft>
              <a:buNone/>
            </a:pPr>
            <a:r>
              <a:rPr lang="en"/>
              <a:t>Are you still trying to assess learning that students no longer need to do in your course?</a:t>
            </a:r>
            <a:endParaRPr/>
          </a:p>
          <a:p>
            <a:pPr indent="0" lvl="0" marL="0" rtl="0" algn="l">
              <a:spcBef>
                <a:spcPts val="1200"/>
              </a:spcBef>
              <a:spcAft>
                <a:spcPts val="1200"/>
              </a:spcAft>
              <a:buNone/>
            </a:pPr>
            <a:r>
              <a:rPr lang="en"/>
              <a:t>If yes, you could replace those learning objectives with others.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74"/>
          <p:cNvSpPr txBox="1"/>
          <p:nvPr>
            <p:ph type="title"/>
          </p:nvPr>
        </p:nvSpPr>
        <p:spPr>
          <a:xfrm>
            <a:off x="311700" y="791156"/>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Reasons to Revise Learning Outcomes for the GenAI Era</a:t>
            </a:r>
            <a:endParaRPr/>
          </a:p>
        </p:txBody>
      </p:sp>
      <p:sp>
        <p:nvSpPr>
          <p:cNvPr id="604" name="Google Shape;604;p74"/>
          <p:cNvSpPr txBox="1"/>
          <p:nvPr>
            <p:ph idx="1" type="body"/>
          </p:nvPr>
        </p:nvSpPr>
        <p:spPr>
          <a:xfrm>
            <a:off x="311700" y="1562749"/>
            <a:ext cx="8520600" cy="4800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Reason #3 (cont’d): Maybe students can (and should) cognitively offload some tasks to GenAI </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en"/>
              <a:t>For example, sometimes courses are assessing learning that is tangential to the purpose of the course, like writing in a non-writing focused course, or math in a non-math course, or statistical analysis in a </a:t>
            </a:r>
            <a:r>
              <a:rPr lang="en"/>
              <a:t>research</a:t>
            </a:r>
            <a:r>
              <a:rPr lang="en"/>
              <a:t>-writing course.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Questions to consider:</a:t>
            </a:r>
            <a:endParaRPr/>
          </a:p>
          <a:p>
            <a:pPr indent="0" lvl="0" marL="0" rtl="0" algn="l">
              <a:spcBef>
                <a:spcPts val="1200"/>
              </a:spcBef>
              <a:spcAft>
                <a:spcPts val="0"/>
              </a:spcAft>
              <a:buNone/>
            </a:pPr>
            <a:r>
              <a:rPr lang="en"/>
              <a:t>What is the purpose of your course? </a:t>
            </a:r>
            <a:endParaRPr/>
          </a:p>
          <a:p>
            <a:pPr indent="0" lvl="0" marL="0" rtl="0" algn="l">
              <a:spcBef>
                <a:spcPts val="1200"/>
              </a:spcBef>
              <a:spcAft>
                <a:spcPts val="0"/>
              </a:spcAft>
              <a:buNone/>
            </a:pPr>
            <a:r>
              <a:rPr lang="en"/>
              <a:t>Are all of your learning outcomes directly related to that purpose? </a:t>
            </a:r>
            <a:endParaRPr/>
          </a:p>
          <a:p>
            <a:pPr indent="0" lvl="0" marL="0" rtl="0" algn="l">
              <a:spcBef>
                <a:spcPts val="1200"/>
              </a:spcBef>
              <a:spcAft>
                <a:spcPts val="0"/>
              </a:spcAft>
              <a:buNone/>
            </a:pPr>
            <a:r>
              <a:rPr lang="en"/>
              <a:t>If not, could you remove those indirectly or unrelated learning outcomes?</a:t>
            </a:r>
            <a:endParaRPr/>
          </a:p>
          <a:p>
            <a:pPr indent="0" lvl="0" marL="457200" rtl="0" algn="l">
              <a:spcBef>
                <a:spcPts val="1200"/>
              </a:spcBef>
              <a:spcAft>
                <a:spcPts val="12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5"/>
          <p:cNvSpPr txBox="1"/>
          <p:nvPr>
            <p:ph type="title"/>
          </p:nvPr>
        </p:nvSpPr>
        <p:spPr>
          <a:xfrm>
            <a:off x="311700" y="791156"/>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Reasons to Revise Learning Outcomes for the GenAI Era</a:t>
            </a:r>
            <a:endParaRPr/>
          </a:p>
        </p:txBody>
      </p:sp>
      <p:sp>
        <p:nvSpPr>
          <p:cNvPr id="610" name="Google Shape;610;p75"/>
          <p:cNvSpPr txBox="1"/>
          <p:nvPr>
            <p:ph idx="1" type="body"/>
          </p:nvPr>
        </p:nvSpPr>
        <p:spPr>
          <a:xfrm>
            <a:off x="396925" y="1578248"/>
            <a:ext cx="8520600" cy="3955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Reason #4: learning how to use A.I. critically and ethically may need to be taught in relation to your discipline</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en"/>
              <a:t>Should you think about adding in any learning outcomes that focus on the use of Generative A.I. tools given the trajectory of your discipline?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For example: “students will critically analyze ChatGPT output pertaining to [some disciplinary concept] for bias, accuracy, evidence, misinformation, and logic.”</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76">
            <a:hlinkClick action="ppaction://hlinksldjump" r:id="rId3"/>
          </p:cNvPr>
          <p:cNvSpPr txBox="1"/>
          <p:nvPr>
            <p:ph idx="1" type="body"/>
          </p:nvPr>
        </p:nvSpPr>
        <p:spPr>
          <a:xfrm>
            <a:off x="2800025" y="66850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Learning Outcomes: 101</a:t>
            </a:r>
            <a:endParaRPr/>
          </a:p>
        </p:txBody>
      </p:sp>
      <p:sp>
        <p:nvSpPr>
          <p:cNvPr id="616" name="Google Shape;616;p76">
            <a:hlinkClick action="ppaction://hlinksldjump" r:id="rId4"/>
          </p:cNvPr>
          <p:cNvSpPr txBox="1"/>
          <p:nvPr>
            <p:ph idx="1" type="body"/>
          </p:nvPr>
        </p:nvSpPr>
        <p:spPr>
          <a:xfrm>
            <a:off x="2871275" y="342900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617" name="Google Shape;617;p76">
            <a:hlinkClick action="ppaction://hlinksldjump" r:id="rId5"/>
          </p:cNvPr>
          <p:cNvSpPr txBox="1"/>
          <p:nvPr>
            <p:ph idx="1" type="body"/>
          </p:nvPr>
        </p:nvSpPr>
        <p:spPr>
          <a:xfrm>
            <a:off x="5407725" y="3429000"/>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review &amp; revise?</a:t>
            </a:r>
            <a:endParaRPr/>
          </a:p>
        </p:txBody>
      </p:sp>
      <p:sp>
        <p:nvSpPr>
          <p:cNvPr id="618" name="Google Shape;618;p76">
            <a:hlinkClick action="ppaction://hlinksldjump" r:id="rId6"/>
          </p:cNvPr>
          <p:cNvSpPr txBox="1"/>
          <p:nvPr>
            <p:ph idx="1" type="body"/>
          </p:nvPr>
        </p:nvSpPr>
        <p:spPr>
          <a:xfrm>
            <a:off x="5407725" y="668500"/>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revise Learning </a:t>
            </a:r>
            <a:r>
              <a:rPr lang="en"/>
              <a:t>Outcomes</a:t>
            </a:r>
            <a:endParaRPr/>
          </a:p>
        </p:txBody>
      </p:sp>
      <p:sp>
        <p:nvSpPr>
          <p:cNvPr id="619" name="Google Shape;619;p76"/>
          <p:cNvSpPr txBox="1"/>
          <p:nvPr/>
        </p:nvSpPr>
        <p:spPr>
          <a:xfrm>
            <a:off x="2184150" y="1884225"/>
            <a:ext cx="1234200" cy="20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
        <p:nvSpPr>
          <p:cNvPr id="620" name="Google Shape;620;p76"/>
          <p:cNvSpPr/>
          <p:nvPr/>
        </p:nvSpPr>
        <p:spPr>
          <a:xfrm>
            <a:off x="4377125" y="11517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6"/>
          <p:cNvSpPr/>
          <p:nvPr/>
        </p:nvSpPr>
        <p:spPr>
          <a:xfrm rot="5400000">
            <a:off x="5753775" y="2790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6"/>
          <p:cNvSpPr/>
          <p:nvPr/>
        </p:nvSpPr>
        <p:spPr>
          <a:xfrm flipH="1">
            <a:off x="4485550" y="41710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6"/>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#2: Revising Learning Outcomes</a:t>
            </a:r>
            <a:endParaRPr sz="3400">
              <a:solidFill>
                <a:schemeClr val="dk1"/>
              </a:solidFill>
            </a:endParaRPr>
          </a:p>
        </p:txBody>
      </p:sp>
      <p:sp>
        <p:nvSpPr>
          <p:cNvPr id="624" name="Google Shape;624;p76"/>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7"/>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How to Review &amp; Revise Learning Outcomes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Revise Course Learning Outcomes</a:t>
            </a:r>
            <a:endParaRPr/>
          </a:p>
        </p:txBody>
      </p:sp>
      <p:sp>
        <p:nvSpPr>
          <p:cNvPr id="635" name="Google Shape;635;p7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marR="914400" rtl="0" algn="l">
              <a:spcBef>
                <a:spcPts val="0"/>
              </a:spcBef>
              <a:spcAft>
                <a:spcPts val="0"/>
              </a:spcAft>
              <a:buNone/>
            </a:pPr>
            <a:r>
              <a:rPr lang="en"/>
              <a:t>Idea #1	</a:t>
            </a:r>
            <a:r>
              <a:rPr lang="en"/>
              <a:t>Replace those that are no longer necessary</a:t>
            </a:r>
            <a:endParaRPr/>
          </a:p>
          <a:p>
            <a:pPr indent="0" lvl="0" marL="0" marR="914400" rtl="0" algn="l">
              <a:spcBef>
                <a:spcPts val="0"/>
              </a:spcBef>
              <a:spcAft>
                <a:spcPts val="0"/>
              </a:spcAft>
              <a:buNone/>
            </a:pPr>
            <a:r>
              <a:t/>
            </a:r>
            <a:endParaRPr/>
          </a:p>
          <a:p>
            <a:pPr indent="-342900" lvl="0" marL="457200" marR="914400" rtl="0" algn="l">
              <a:spcBef>
                <a:spcPts val="0"/>
              </a:spcBef>
              <a:spcAft>
                <a:spcPts val="0"/>
              </a:spcAft>
              <a:buSzPts val="1800"/>
              <a:buChar char="●"/>
            </a:pPr>
            <a:r>
              <a:rPr lang="en"/>
              <a:t>Are there outcomes that are no longer necessary to assess </a:t>
            </a:r>
            <a:r>
              <a:rPr lang="en"/>
              <a:t>because</a:t>
            </a:r>
            <a:r>
              <a:rPr lang="en"/>
              <a:t> they are not foundational knowledge (needed for higher order thinking) and can be offloaded to machines?</a:t>
            </a:r>
            <a:endParaRPr/>
          </a:p>
          <a:p>
            <a:pPr indent="0" lvl="0" marL="0" marR="914400" rtl="0" algn="l">
              <a:spcBef>
                <a:spcPts val="0"/>
              </a:spcBef>
              <a:spcAft>
                <a:spcPts val="0"/>
              </a:spcAft>
              <a:buNone/>
            </a:pPr>
            <a:r>
              <a:t/>
            </a:r>
            <a:endParaRPr/>
          </a:p>
          <a:p>
            <a:pPr indent="0" lvl="0" marL="0" marR="914400" rtl="0" algn="l">
              <a:spcBef>
                <a:spcPts val="0"/>
              </a:spcBef>
              <a:spcAft>
                <a:spcPts val="0"/>
              </a:spcAft>
              <a:buNone/>
            </a:pPr>
            <a:r>
              <a:rPr lang="en"/>
              <a:t>Idea #2	Tweak others to:</a:t>
            </a:r>
            <a:endParaRPr/>
          </a:p>
          <a:p>
            <a:pPr indent="-317500" lvl="1" marL="914400" marR="914400" rtl="0" algn="l">
              <a:spcBef>
                <a:spcPts val="0"/>
              </a:spcBef>
              <a:spcAft>
                <a:spcPts val="0"/>
              </a:spcAft>
              <a:buClr>
                <a:srgbClr val="000000"/>
              </a:buClr>
              <a:buSzPts val="1400"/>
              <a:buChar char="●"/>
            </a:pPr>
            <a:r>
              <a:rPr lang="en"/>
              <a:t>move them up Bloom’s Taxonomy of Learning</a:t>
            </a:r>
            <a:endParaRPr/>
          </a:p>
          <a:p>
            <a:pPr indent="-317500" lvl="2" marL="1371600" marR="914400" rtl="0" algn="l">
              <a:spcBef>
                <a:spcPts val="0"/>
              </a:spcBef>
              <a:spcAft>
                <a:spcPts val="0"/>
              </a:spcAft>
              <a:buClr>
                <a:srgbClr val="000000"/>
              </a:buClr>
              <a:buSzPts val="1400"/>
              <a:buChar char="●"/>
            </a:pPr>
            <a:r>
              <a:rPr lang="en"/>
              <a:t>see next slide for an example</a:t>
            </a:r>
            <a:endParaRPr/>
          </a:p>
          <a:p>
            <a:pPr indent="-317500" lvl="1" marL="914400" marR="914400" rtl="0" algn="l">
              <a:spcBef>
                <a:spcPts val="0"/>
              </a:spcBef>
              <a:spcAft>
                <a:spcPts val="0"/>
              </a:spcAft>
              <a:buClr>
                <a:srgbClr val="000000"/>
              </a:buClr>
              <a:buSzPts val="1400"/>
              <a:buChar char="●"/>
            </a:pPr>
            <a:r>
              <a:rPr lang="en"/>
              <a:t>Make them more meaningful/authentic</a:t>
            </a:r>
            <a:endParaRPr/>
          </a:p>
          <a:p>
            <a:pPr indent="-298450" lvl="2" marL="1371600" marR="914400" rtl="0" algn="l">
              <a:spcBef>
                <a:spcPts val="0"/>
              </a:spcBef>
              <a:spcAft>
                <a:spcPts val="0"/>
              </a:spcAft>
              <a:buClr>
                <a:srgbClr val="000000"/>
              </a:buClr>
              <a:buSzPts val="1100"/>
              <a:buChar char="●"/>
            </a:pPr>
            <a:r>
              <a:rPr lang="en"/>
              <a:t>Have students apply them to real-life and contemporary situations</a:t>
            </a:r>
            <a:endParaRPr/>
          </a:p>
          <a:p>
            <a:pPr indent="-317500" lvl="1" marL="914400" marR="914400" rtl="0" algn="l">
              <a:spcBef>
                <a:spcPts val="0"/>
              </a:spcBef>
              <a:spcAft>
                <a:spcPts val="0"/>
              </a:spcAft>
              <a:buClr>
                <a:srgbClr val="000000"/>
              </a:buClr>
              <a:buSzPts val="1400"/>
              <a:buChar char="●"/>
            </a:pPr>
            <a:r>
              <a:rPr lang="en"/>
              <a:t>Build in learning accountability</a:t>
            </a:r>
            <a:endParaRPr/>
          </a:p>
          <a:p>
            <a:pPr indent="-298450" lvl="2" marL="1371600" marR="914400" rtl="0" algn="l">
              <a:spcBef>
                <a:spcPts val="0"/>
              </a:spcBef>
              <a:spcAft>
                <a:spcPts val="0"/>
              </a:spcAft>
              <a:buClr>
                <a:srgbClr val="000000"/>
              </a:buClr>
              <a:buSzPts val="1100"/>
              <a:buChar char="●"/>
            </a:pPr>
            <a:r>
              <a:rPr lang="en"/>
              <a:t>Require a public demonstration of the achievement of the learning outcome (this gets us more into assessment redesign, but important to think of it at this stage as well)</a:t>
            </a:r>
            <a:endParaRPr/>
          </a:p>
          <a:p>
            <a:pPr indent="0" lvl="0" marL="0" rtl="0" algn="l">
              <a:spcBef>
                <a:spcPts val="0"/>
              </a:spcBef>
              <a:spcAft>
                <a:spcPts val="120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79"/>
          <p:cNvSpPr txBox="1"/>
          <p:nvPr>
            <p:ph type="title"/>
          </p:nvPr>
        </p:nvSpPr>
        <p:spPr>
          <a:xfrm>
            <a:off x="394400" y="125975"/>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How to Revise</a:t>
            </a:r>
            <a:r>
              <a:rPr lang="en"/>
              <a:t> Course Learning Outcomes</a:t>
            </a:r>
            <a:endParaRPr/>
          </a:p>
        </p:txBody>
      </p:sp>
      <p:pic>
        <p:nvPicPr>
          <p:cNvPr id="641" name="Google Shape;641;p79">
            <a:hlinkClick r:id="rId3"/>
          </p:cNvPr>
          <p:cNvPicPr preferRelativeResize="0"/>
          <p:nvPr/>
        </p:nvPicPr>
        <p:blipFill>
          <a:blip r:embed="rId4">
            <a:alphaModFix/>
          </a:blip>
          <a:stretch>
            <a:fillRect/>
          </a:stretch>
        </p:blipFill>
        <p:spPr>
          <a:xfrm>
            <a:off x="1301346" y="1549700"/>
            <a:ext cx="6427300" cy="1344000"/>
          </a:xfrm>
          <a:prstGeom prst="rect">
            <a:avLst/>
          </a:prstGeom>
          <a:noFill/>
          <a:ln>
            <a:noFill/>
          </a:ln>
        </p:spPr>
      </p:pic>
      <p:sp>
        <p:nvSpPr>
          <p:cNvPr id="642" name="Google Shape;642;p79"/>
          <p:cNvSpPr txBox="1"/>
          <p:nvPr/>
        </p:nvSpPr>
        <p:spPr>
          <a:xfrm>
            <a:off x="1301350" y="1164800"/>
            <a:ext cx="5004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t>How to use ChatGPT to Revise your Learning Outcomes</a:t>
            </a:r>
            <a:endParaRPr b="1" sz="1300"/>
          </a:p>
        </p:txBody>
      </p:sp>
      <p:sp>
        <p:nvSpPr>
          <p:cNvPr id="643" name="Google Shape;643;p79"/>
          <p:cNvSpPr txBox="1"/>
          <p:nvPr/>
        </p:nvSpPr>
        <p:spPr>
          <a:xfrm>
            <a:off x="2104188" y="2893700"/>
            <a:ext cx="49356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P = </a:t>
            </a:r>
            <a:r>
              <a:rPr lang="en"/>
              <a:t>You are going to rewrite the following learning outcome (paste the learning outcome into the chatbot)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 = </a:t>
            </a:r>
            <a:r>
              <a:rPr lang="en"/>
              <a:t>give it your role (i.e., “you are a professor of X skilled at writing and revising learning outcomes. You want to update your learning outcomes to make it less likely that students will outsource their learning to GenAI tools.”)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 = </a:t>
            </a:r>
            <a:r>
              <a:rPr lang="en"/>
              <a:t>tell it explicitly what you do or don’t want it to do (e.g., do keep it focused on the same content)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 =</a:t>
            </a:r>
            <a:r>
              <a:rPr lang="en"/>
              <a:t> tell the chatbot the grade level (e.g., entry level </a:t>
            </a:r>
            <a:r>
              <a:rPr lang="en"/>
              <a:t>university</a:t>
            </a:r>
            <a:r>
              <a:rPr lang="en"/>
              <a:t> course vs senior university course), the size of the class, the composition of the class (e.g., majors only, majors and non-majors), and other course information (e.g., required or not required; EDI course or not)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p80"/>
          <p:cNvPicPr preferRelativeResize="0"/>
          <p:nvPr/>
        </p:nvPicPr>
        <p:blipFill>
          <a:blip r:embed="rId3">
            <a:alphaModFix/>
          </a:blip>
          <a:stretch>
            <a:fillRect/>
          </a:stretch>
        </p:blipFill>
        <p:spPr>
          <a:xfrm>
            <a:off x="144975" y="695625"/>
            <a:ext cx="6085876" cy="2376525"/>
          </a:xfrm>
          <a:prstGeom prst="rect">
            <a:avLst/>
          </a:prstGeom>
          <a:noFill/>
          <a:ln>
            <a:noFill/>
          </a:ln>
        </p:spPr>
      </p:pic>
      <p:pic>
        <p:nvPicPr>
          <p:cNvPr id="649" name="Google Shape;649;p80"/>
          <p:cNvPicPr preferRelativeResize="0"/>
          <p:nvPr/>
        </p:nvPicPr>
        <p:blipFill>
          <a:blip r:embed="rId4">
            <a:alphaModFix/>
          </a:blip>
          <a:stretch>
            <a:fillRect/>
          </a:stretch>
        </p:blipFill>
        <p:spPr>
          <a:xfrm>
            <a:off x="2628827" y="3143075"/>
            <a:ext cx="5747622" cy="3714925"/>
          </a:xfrm>
          <a:prstGeom prst="rect">
            <a:avLst/>
          </a:prstGeom>
          <a:noFill/>
          <a:ln>
            <a:noFill/>
          </a:ln>
        </p:spPr>
      </p:pic>
      <p:sp>
        <p:nvSpPr>
          <p:cNvPr id="650" name="Google Shape;650;p80"/>
          <p:cNvSpPr txBox="1"/>
          <p:nvPr/>
        </p:nvSpPr>
        <p:spPr>
          <a:xfrm>
            <a:off x="144975" y="295425"/>
            <a:ext cx="545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t>Prompt to ask ChatGPT-4 to Rewrite a Learning Outcome</a:t>
            </a:r>
            <a:endParaRPr b="1" u="sng"/>
          </a:p>
        </p:txBody>
      </p:sp>
      <p:sp>
        <p:nvSpPr>
          <p:cNvPr id="651" name="Google Shape;651;p80"/>
          <p:cNvSpPr txBox="1"/>
          <p:nvPr/>
        </p:nvSpPr>
        <p:spPr>
          <a:xfrm>
            <a:off x="3236625" y="3072150"/>
            <a:ext cx="545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t>ChatGPT-4’s Output</a:t>
            </a:r>
            <a:endParaRPr b="1" u="sng"/>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81">
            <a:hlinkClick action="ppaction://hlinksldjump" r:id="rId3"/>
          </p:cNvPr>
          <p:cNvSpPr txBox="1"/>
          <p:nvPr>
            <p:ph idx="1" type="body"/>
          </p:nvPr>
        </p:nvSpPr>
        <p:spPr>
          <a:xfrm>
            <a:off x="2800025" y="66850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Learning Outcomes: 101</a:t>
            </a:r>
            <a:endParaRPr/>
          </a:p>
        </p:txBody>
      </p:sp>
      <p:sp>
        <p:nvSpPr>
          <p:cNvPr id="657" name="Google Shape;657;p81">
            <a:hlinkClick action="ppaction://hlinksldjump" r:id="rId4"/>
          </p:cNvPr>
          <p:cNvSpPr txBox="1"/>
          <p:nvPr>
            <p:ph idx="1" type="body"/>
          </p:nvPr>
        </p:nvSpPr>
        <p:spPr>
          <a:xfrm>
            <a:off x="2871275" y="3429000"/>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658" name="Google Shape;658;p81">
            <a:hlinkClick action="ppaction://hlinksldjump" r:id="rId5"/>
          </p:cNvPr>
          <p:cNvSpPr txBox="1"/>
          <p:nvPr>
            <p:ph idx="1" type="body"/>
          </p:nvPr>
        </p:nvSpPr>
        <p:spPr>
          <a:xfrm>
            <a:off x="5407725" y="3429000"/>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review &amp; revise?</a:t>
            </a:r>
            <a:endParaRPr/>
          </a:p>
        </p:txBody>
      </p:sp>
      <p:sp>
        <p:nvSpPr>
          <p:cNvPr id="659" name="Google Shape;659;p81">
            <a:hlinkClick action="ppaction://hlinksldjump" r:id="rId6"/>
          </p:cNvPr>
          <p:cNvSpPr txBox="1"/>
          <p:nvPr>
            <p:ph idx="1" type="body"/>
          </p:nvPr>
        </p:nvSpPr>
        <p:spPr>
          <a:xfrm>
            <a:off x="5407725" y="668500"/>
            <a:ext cx="1577100" cy="1768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revise Learning </a:t>
            </a:r>
            <a:r>
              <a:rPr lang="en"/>
              <a:t>Outcomes</a:t>
            </a:r>
            <a:endParaRPr/>
          </a:p>
        </p:txBody>
      </p:sp>
      <p:sp>
        <p:nvSpPr>
          <p:cNvPr id="660" name="Google Shape;660;p81"/>
          <p:cNvSpPr txBox="1"/>
          <p:nvPr/>
        </p:nvSpPr>
        <p:spPr>
          <a:xfrm>
            <a:off x="2184150" y="1884225"/>
            <a:ext cx="1234200" cy="20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
        <p:nvSpPr>
          <p:cNvPr id="661" name="Google Shape;661;p81"/>
          <p:cNvSpPr/>
          <p:nvPr/>
        </p:nvSpPr>
        <p:spPr>
          <a:xfrm>
            <a:off x="4377125" y="11517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81"/>
          <p:cNvSpPr/>
          <p:nvPr/>
        </p:nvSpPr>
        <p:spPr>
          <a:xfrm rot="5400000">
            <a:off x="5753775" y="2790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81"/>
          <p:cNvSpPr/>
          <p:nvPr/>
        </p:nvSpPr>
        <p:spPr>
          <a:xfrm flipH="1">
            <a:off x="4485550" y="417105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81"/>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#2: Revising Learning Outcomes</a:t>
            </a:r>
            <a:endParaRPr sz="3400">
              <a:solidFill>
                <a:schemeClr val="dk1"/>
              </a:solidFill>
            </a:endParaRPr>
          </a:p>
        </p:txBody>
      </p:sp>
      <p:sp>
        <p:nvSpPr>
          <p:cNvPr id="665" name="Google Shape;665;p81"/>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
        <p:nvSpPr>
          <p:cNvPr id="666" name="Google Shape;666;p81"/>
          <p:cNvSpPr/>
          <p:nvPr/>
        </p:nvSpPr>
        <p:spPr>
          <a:xfrm rot="5400000">
            <a:off x="3260825" y="5383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81">
            <a:hlinkClick action="ppaction://hlinksldjump" r:id="rId7"/>
          </p:cNvPr>
          <p:cNvSpPr txBox="1"/>
          <p:nvPr>
            <p:ph idx="1" type="body"/>
          </p:nvPr>
        </p:nvSpPr>
        <p:spPr>
          <a:xfrm>
            <a:off x="2800025" y="5966305"/>
            <a:ext cx="1577100" cy="655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Next Step</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Readings</a:t>
            </a:r>
            <a:endParaRPr/>
          </a:p>
        </p:txBody>
      </p:sp>
      <p:sp>
        <p:nvSpPr>
          <p:cNvPr id="673" name="Google Shape;673;p82"/>
          <p:cNvSpPr txBox="1"/>
          <p:nvPr>
            <p:ph idx="1" type="body"/>
          </p:nvPr>
        </p:nvSpPr>
        <p:spPr>
          <a:xfrm>
            <a:off x="311700" y="1559874"/>
            <a:ext cx="8520600" cy="5008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u="sng">
                <a:solidFill>
                  <a:schemeClr val="hlink"/>
                </a:solidFill>
                <a:hlinkClick r:id="rId3"/>
              </a:rPr>
              <a:t>A Taxonomy for Learning, Teaching &amp; Assessing: A Revision of Bloom’s Taxonomy of Educational Objectives</a:t>
            </a:r>
            <a:endParaRPr b="1" u="sng"/>
          </a:p>
          <a:p>
            <a:pPr indent="0" lvl="0" marL="0" rtl="0" algn="l">
              <a:spcBef>
                <a:spcPts val="1200"/>
              </a:spcBef>
              <a:spcAft>
                <a:spcPts val="0"/>
              </a:spcAft>
              <a:buNone/>
            </a:pPr>
            <a:r>
              <a:rPr b="1" lang="en" u="sng"/>
              <a:t>Opinion Pieces</a:t>
            </a:r>
            <a:endParaRPr b="1" u="sng"/>
          </a:p>
          <a:p>
            <a:pPr indent="-334327" lvl="0" marL="457200" rtl="0" algn="l">
              <a:spcBef>
                <a:spcPts val="1200"/>
              </a:spcBef>
              <a:spcAft>
                <a:spcPts val="0"/>
              </a:spcAft>
              <a:buSzPct val="100000"/>
              <a:buChar char="●"/>
            </a:pPr>
            <a:r>
              <a:rPr lang="en" u="sng">
                <a:solidFill>
                  <a:schemeClr val="hlink"/>
                </a:solidFill>
                <a:hlinkClick r:id="rId4"/>
              </a:rPr>
              <a:t>GPT-4 Can Already Pass Freshman Year at Harvard: Professors Need to Adapt to their Students’ New Reality-FAST</a:t>
            </a:r>
            <a:endParaRPr/>
          </a:p>
          <a:p>
            <a:pPr indent="-334327" lvl="0" marL="457200" rtl="0" algn="l">
              <a:spcBef>
                <a:spcPts val="0"/>
              </a:spcBef>
              <a:spcAft>
                <a:spcPts val="0"/>
              </a:spcAft>
              <a:buSzPct val="100000"/>
              <a:buChar char="●"/>
            </a:pPr>
            <a:r>
              <a:rPr lang="en" u="sng">
                <a:solidFill>
                  <a:schemeClr val="hlink"/>
                </a:solidFill>
                <a:hlinkClick r:id="rId5"/>
              </a:rPr>
              <a:t>Bloom and Grow - teaching in the era of ChatGPT</a:t>
            </a:r>
            <a:endParaRPr/>
          </a:p>
          <a:p>
            <a:pPr indent="-334327" lvl="0" marL="457200" rtl="0" algn="l">
              <a:spcBef>
                <a:spcPts val="0"/>
              </a:spcBef>
              <a:spcAft>
                <a:spcPts val="0"/>
              </a:spcAft>
              <a:buSzPct val="100000"/>
              <a:buChar char="●"/>
            </a:pPr>
            <a:r>
              <a:rPr lang="en" u="sng">
                <a:solidFill>
                  <a:schemeClr val="hlink"/>
                </a:solidFill>
                <a:hlinkClick r:id="rId6"/>
              </a:rPr>
              <a:t>How Can Generative AI intersect with Bloom’s Taxonomy</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u="sng"/>
              <a:t>Practical Application</a:t>
            </a:r>
            <a:endParaRPr b="1" u="sng"/>
          </a:p>
          <a:p>
            <a:pPr indent="-334327" lvl="0" marL="457200" rtl="0" algn="l">
              <a:lnSpc>
                <a:spcPct val="100000"/>
              </a:lnSpc>
              <a:spcBef>
                <a:spcPts val="1200"/>
              </a:spcBef>
              <a:spcAft>
                <a:spcPts val="0"/>
              </a:spcAft>
              <a:buClr>
                <a:schemeClr val="dk1"/>
              </a:buClr>
              <a:buSzPct val="100000"/>
              <a:buChar char="●"/>
            </a:pPr>
            <a:r>
              <a:rPr lang="en" u="sng">
                <a:solidFill>
                  <a:schemeClr val="accent5"/>
                </a:solidFill>
                <a:hlinkClick r:id="rId7">
                  <a:extLst>
                    <a:ext uri="{A12FA001-AC4F-418D-AE19-62706E023703}">
                      <ahyp:hlinkClr val="tx"/>
                    </a:ext>
                  </a:extLst>
                </a:hlinkClick>
              </a:rPr>
              <a:t>Yale’s Writing Intended Learning Outcomes with Bloom’s Taxonomy</a:t>
            </a:r>
            <a:endParaRPr>
              <a:solidFill>
                <a:schemeClr val="dk1"/>
              </a:solidFill>
            </a:endParaRPr>
          </a:p>
          <a:p>
            <a:pPr indent="-334327" lvl="0" marL="457200" rtl="0" algn="l">
              <a:lnSpc>
                <a:spcPct val="100000"/>
              </a:lnSpc>
              <a:spcBef>
                <a:spcPts val="0"/>
              </a:spcBef>
              <a:spcAft>
                <a:spcPts val="0"/>
              </a:spcAft>
              <a:buClr>
                <a:schemeClr val="dk1"/>
              </a:buClr>
              <a:buSzPct val="100000"/>
              <a:buChar char="●"/>
            </a:pPr>
            <a:r>
              <a:rPr lang="en" u="sng">
                <a:solidFill>
                  <a:schemeClr val="accent5"/>
                </a:solidFill>
                <a:hlinkClick r:id="rId8">
                  <a:extLst>
                    <a:ext uri="{A12FA001-AC4F-418D-AE19-62706E023703}">
                      <ahyp:hlinkClr val="tx"/>
                    </a:ext>
                  </a:extLst>
                </a:hlinkClick>
              </a:rPr>
              <a:t>University of Wisconsin-Madison’s Writing Student Learning Outcomes</a:t>
            </a:r>
            <a:endParaRPr>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rPr lang="en" sz="1900">
                <a:solidFill>
                  <a:schemeClr val="dk1"/>
                </a:solidFill>
              </a:rPr>
              <a:t>Want step-by-step help rewriting your Learning Outcomes?</a:t>
            </a:r>
            <a:endParaRPr sz="1900">
              <a:solidFill>
                <a:schemeClr val="dk1"/>
              </a:solidFill>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rPr lang="en" sz="1900" u="sng">
                <a:solidFill>
                  <a:schemeClr val="accent5"/>
                </a:solidFill>
                <a:hlinkClick r:id="rId9">
                  <a:extLst>
                    <a:ext uri="{A12FA001-AC4F-418D-AE19-62706E023703}">
                      <ahyp:hlinkClr val="tx"/>
                    </a:ext>
                  </a:extLst>
                </a:hlinkClick>
              </a:rPr>
              <a:t>Check out this Learning Outcome Generator from Indiana University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ctrTitle"/>
          </p:nvPr>
        </p:nvSpPr>
        <p:spPr>
          <a:xfrm>
            <a:off x="311708" y="1323689"/>
            <a:ext cx="8520600" cy="364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Entry Point #1</a:t>
            </a:r>
            <a:endParaRPr/>
          </a:p>
          <a:p>
            <a:pPr indent="0" lvl="0" marL="0" rtl="0" algn="ctr">
              <a:spcBef>
                <a:spcPts val="0"/>
              </a:spcBef>
              <a:spcAft>
                <a:spcPts val="0"/>
              </a:spcAft>
              <a:buNone/>
            </a:pPr>
            <a:r>
              <a:rPr lang="en"/>
              <a:t>GenAI &amp; Learning</a:t>
            </a:r>
            <a:endParaRPr/>
          </a:p>
        </p:txBody>
      </p:sp>
      <p:sp>
        <p:nvSpPr>
          <p:cNvPr id="132" name="Google Shape;132;p20"/>
          <p:cNvSpPr txBox="1"/>
          <p:nvPr>
            <p:ph idx="1" type="subTitle"/>
          </p:nvPr>
        </p:nvSpPr>
        <p:spPr>
          <a:xfrm>
            <a:off x="311700" y="5038444"/>
            <a:ext cx="8520600" cy="1409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(to help you determine if GenAI use will undermine course learning outcomes)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cxnSp>
        <p:nvCxnSpPr>
          <p:cNvPr id="678" name="Google Shape;678;p83"/>
          <p:cNvCxnSpPr>
            <a:stCxn id="679" idx="2"/>
            <a:endCxn id="680" idx="0"/>
          </p:cNvCxnSpPr>
          <p:nvPr/>
        </p:nvCxnSpPr>
        <p:spPr>
          <a:xfrm>
            <a:off x="1173100" y="1865150"/>
            <a:ext cx="22500" cy="4005300"/>
          </a:xfrm>
          <a:prstGeom prst="straightConnector1">
            <a:avLst/>
          </a:prstGeom>
          <a:noFill/>
          <a:ln cap="flat" cmpd="sng" w="9525">
            <a:solidFill>
              <a:schemeClr val="dk2"/>
            </a:solidFill>
            <a:prstDash val="solid"/>
            <a:round/>
            <a:headEnd len="med" w="med" type="none"/>
            <a:tailEnd len="med" w="med" type="triangle"/>
          </a:ln>
        </p:spPr>
      </p:cxnSp>
      <p:sp>
        <p:nvSpPr>
          <p:cNvPr id="681" name="Google Shape;681;p83"/>
          <p:cNvSpPr txBox="1"/>
          <p:nvPr/>
        </p:nvSpPr>
        <p:spPr>
          <a:xfrm>
            <a:off x="947950" y="25113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682" name="Google Shape;682;p83"/>
          <p:cNvCxnSpPr>
            <a:endCxn id="683" idx="1"/>
          </p:cNvCxnSpPr>
          <p:nvPr/>
        </p:nvCxnSpPr>
        <p:spPr>
          <a:xfrm>
            <a:off x="1983513" y="1215125"/>
            <a:ext cx="1255500" cy="13200"/>
          </a:xfrm>
          <a:prstGeom prst="straightConnector1">
            <a:avLst/>
          </a:prstGeom>
          <a:noFill/>
          <a:ln cap="flat" cmpd="sng" w="9525">
            <a:solidFill>
              <a:schemeClr val="dk2"/>
            </a:solidFill>
            <a:prstDash val="solid"/>
            <a:round/>
            <a:headEnd len="med" w="med" type="none"/>
            <a:tailEnd len="med" w="med" type="triangle"/>
          </a:ln>
        </p:spPr>
      </p:cxnSp>
      <p:sp>
        <p:nvSpPr>
          <p:cNvPr id="684" name="Google Shape;684;p83"/>
          <p:cNvSpPr txBox="1"/>
          <p:nvPr/>
        </p:nvSpPr>
        <p:spPr>
          <a:xfrm>
            <a:off x="2612325"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685" name="Google Shape;685;p83"/>
          <p:cNvCxnSpPr>
            <a:stCxn id="683" idx="3"/>
            <a:endCxn id="686" idx="1"/>
          </p:cNvCxnSpPr>
          <p:nvPr/>
        </p:nvCxnSpPr>
        <p:spPr>
          <a:xfrm>
            <a:off x="5384913" y="1228325"/>
            <a:ext cx="1234800" cy="0"/>
          </a:xfrm>
          <a:prstGeom prst="straightConnector1">
            <a:avLst/>
          </a:prstGeom>
          <a:noFill/>
          <a:ln cap="flat" cmpd="sng" w="9525">
            <a:solidFill>
              <a:schemeClr val="dk2"/>
            </a:solidFill>
            <a:prstDash val="solid"/>
            <a:round/>
            <a:headEnd len="med" w="med" type="none"/>
            <a:tailEnd len="med" w="med" type="triangle"/>
          </a:ln>
        </p:spPr>
      </p:cxnSp>
      <p:sp>
        <p:nvSpPr>
          <p:cNvPr id="687" name="Google Shape;687;p83"/>
          <p:cNvSpPr txBox="1"/>
          <p:nvPr/>
        </p:nvSpPr>
        <p:spPr>
          <a:xfrm>
            <a:off x="5650838" y="8908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688" name="Google Shape;688;p83"/>
          <p:cNvCxnSpPr>
            <a:stCxn id="686" idx="2"/>
            <a:endCxn id="689" idx="0"/>
          </p:cNvCxnSpPr>
          <p:nvPr/>
        </p:nvCxnSpPr>
        <p:spPr>
          <a:xfrm>
            <a:off x="7547125" y="1713400"/>
            <a:ext cx="0" cy="1248900"/>
          </a:xfrm>
          <a:prstGeom prst="straightConnector1">
            <a:avLst/>
          </a:prstGeom>
          <a:noFill/>
          <a:ln cap="flat" cmpd="sng" w="9525">
            <a:solidFill>
              <a:schemeClr val="dk2"/>
            </a:solidFill>
            <a:prstDash val="solid"/>
            <a:round/>
            <a:headEnd len="med" w="med" type="none"/>
            <a:tailEnd len="med" w="med" type="triangle"/>
          </a:ln>
        </p:spPr>
      </p:cxnSp>
      <p:cxnSp>
        <p:nvCxnSpPr>
          <p:cNvPr id="690" name="Google Shape;690;p83"/>
          <p:cNvCxnSpPr>
            <a:stCxn id="691" idx="3"/>
            <a:endCxn id="689" idx="1"/>
          </p:cNvCxnSpPr>
          <p:nvPr/>
        </p:nvCxnSpPr>
        <p:spPr>
          <a:xfrm flipH="1" rot="10800000">
            <a:off x="5308713" y="3447488"/>
            <a:ext cx="1311000" cy="13500"/>
          </a:xfrm>
          <a:prstGeom prst="straightConnector1">
            <a:avLst/>
          </a:prstGeom>
          <a:noFill/>
          <a:ln cap="flat" cmpd="sng" w="9525">
            <a:solidFill>
              <a:schemeClr val="dk2"/>
            </a:solidFill>
            <a:prstDash val="solid"/>
            <a:round/>
            <a:headEnd len="med" w="med" type="none"/>
            <a:tailEnd len="med" w="med" type="triangle"/>
          </a:ln>
        </p:spPr>
      </p:cxnSp>
      <p:sp>
        <p:nvSpPr>
          <p:cNvPr id="692" name="Google Shape;692;p83"/>
          <p:cNvSpPr txBox="1"/>
          <p:nvPr/>
        </p:nvSpPr>
        <p:spPr>
          <a:xfrm>
            <a:off x="5612725" y="314507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693" name="Google Shape;693;p83"/>
          <p:cNvCxnSpPr>
            <a:stCxn id="683" idx="2"/>
            <a:endCxn id="691" idx="0"/>
          </p:cNvCxnSpPr>
          <p:nvPr/>
        </p:nvCxnSpPr>
        <p:spPr>
          <a:xfrm>
            <a:off x="4311963" y="2076125"/>
            <a:ext cx="0" cy="537000"/>
          </a:xfrm>
          <a:prstGeom prst="straightConnector1">
            <a:avLst/>
          </a:prstGeom>
          <a:noFill/>
          <a:ln cap="flat" cmpd="sng" w="9525">
            <a:solidFill>
              <a:schemeClr val="dk2"/>
            </a:solidFill>
            <a:prstDash val="solid"/>
            <a:round/>
            <a:headEnd len="med" w="med" type="none"/>
            <a:tailEnd len="med" w="med" type="triangle"/>
          </a:ln>
        </p:spPr>
      </p:cxnSp>
      <p:sp>
        <p:nvSpPr>
          <p:cNvPr id="694" name="Google Shape;694;p83"/>
          <p:cNvSpPr txBox="1"/>
          <p:nvPr/>
        </p:nvSpPr>
        <p:spPr>
          <a:xfrm>
            <a:off x="4011275" y="2076113"/>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sp>
        <p:nvSpPr>
          <p:cNvPr id="695" name="Google Shape;695;p83"/>
          <p:cNvSpPr txBox="1"/>
          <p:nvPr/>
        </p:nvSpPr>
        <p:spPr>
          <a:xfrm>
            <a:off x="4011263" y="4308875"/>
            <a:ext cx="4953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696" name="Google Shape;696;p83"/>
          <p:cNvCxnSpPr>
            <a:stCxn id="697" idx="2"/>
            <a:endCxn id="698" idx="0"/>
          </p:cNvCxnSpPr>
          <p:nvPr/>
        </p:nvCxnSpPr>
        <p:spPr>
          <a:xfrm>
            <a:off x="4311975" y="5618000"/>
            <a:ext cx="0" cy="238800"/>
          </a:xfrm>
          <a:prstGeom prst="straightConnector1">
            <a:avLst/>
          </a:prstGeom>
          <a:noFill/>
          <a:ln cap="flat" cmpd="sng" w="9525">
            <a:solidFill>
              <a:schemeClr val="dk2"/>
            </a:solidFill>
            <a:prstDash val="solid"/>
            <a:round/>
            <a:headEnd len="med" w="med" type="none"/>
            <a:tailEnd len="med" w="med" type="triangle"/>
          </a:ln>
        </p:spPr>
      </p:cxnSp>
      <p:sp>
        <p:nvSpPr>
          <p:cNvPr id="699" name="Google Shape;699;p83"/>
          <p:cNvSpPr txBox="1"/>
          <p:nvPr/>
        </p:nvSpPr>
        <p:spPr>
          <a:xfrm>
            <a:off x="5809039" y="5911388"/>
            <a:ext cx="1012800" cy="4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a:t>
            </a:r>
            <a:endParaRPr/>
          </a:p>
        </p:txBody>
      </p:sp>
      <p:cxnSp>
        <p:nvCxnSpPr>
          <p:cNvPr id="700" name="Google Shape;700;p83"/>
          <p:cNvCxnSpPr>
            <a:stCxn id="701" idx="1"/>
            <a:endCxn id="697" idx="3"/>
          </p:cNvCxnSpPr>
          <p:nvPr/>
        </p:nvCxnSpPr>
        <p:spPr>
          <a:xfrm rot="10800000">
            <a:off x="5083950" y="5195300"/>
            <a:ext cx="1466400" cy="0"/>
          </a:xfrm>
          <a:prstGeom prst="straightConnector1">
            <a:avLst/>
          </a:prstGeom>
          <a:noFill/>
          <a:ln cap="flat" cmpd="sng" w="9525">
            <a:solidFill>
              <a:schemeClr val="dk2"/>
            </a:solidFill>
            <a:prstDash val="solid"/>
            <a:round/>
            <a:headEnd len="med" w="med" type="none"/>
            <a:tailEnd len="med" w="med" type="triangle"/>
          </a:ln>
        </p:spPr>
      </p:cxnSp>
      <p:sp>
        <p:nvSpPr>
          <p:cNvPr id="702" name="Google Shape;702;p83"/>
          <p:cNvSpPr txBox="1"/>
          <p:nvPr/>
        </p:nvSpPr>
        <p:spPr>
          <a:xfrm>
            <a:off x="5612713" y="4892925"/>
            <a:ext cx="702900" cy="2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YES</a:t>
            </a:r>
            <a:endParaRPr/>
          </a:p>
        </p:txBody>
      </p:sp>
      <p:cxnSp>
        <p:nvCxnSpPr>
          <p:cNvPr id="703" name="Google Shape;703;p83"/>
          <p:cNvCxnSpPr>
            <a:stCxn id="689" idx="2"/>
            <a:endCxn id="701" idx="0"/>
          </p:cNvCxnSpPr>
          <p:nvPr/>
        </p:nvCxnSpPr>
        <p:spPr>
          <a:xfrm>
            <a:off x="7547100" y="3932550"/>
            <a:ext cx="0" cy="414900"/>
          </a:xfrm>
          <a:prstGeom prst="straightConnector1">
            <a:avLst/>
          </a:prstGeom>
          <a:noFill/>
          <a:ln cap="flat" cmpd="sng" w="9525">
            <a:solidFill>
              <a:schemeClr val="dk2"/>
            </a:solidFill>
            <a:prstDash val="solid"/>
            <a:round/>
            <a:headEnd len="med" w="med" type="none"/>
            <a:tailEnd len="med" w="med" type="triangle"/>
          </a:ln>
        </p:spPr>
      </p:cxnSp>
      <p:cxnSp>
        <p:nvCxnSpPr>
          <p:cNvPr id="704" name="Google Shape;704;p83"/>
          <p:cNvCxnSpPr>
            <a:stCxn id="680" idx="3"/>
            <a:endCxn id="698" idx="1"/>
          </p:cNvCxnSpPr>
          <p:nvPr/>
        </p:nvCxnSpPr>
        <p:spPr>
          <a:xfrm flipH="1" rot="10800000">
            <a:off x="1967500" y="6279350"/>
            <a:ext cx="1572600" cy="13800"/>
          </a:xfrm>
          <a:prstGeom prst="bentConnector3">
            <a:avLst>
              <a:gd fmla="val 49999" name="adj1"/>
            </a:avLst>
          </a:prstGeom>
          <a:noFill/>
          <a:ln cap="flat" cmpd="sng" w="9525">
            <a:solidFill>
              <a:schemeClr val="dk2"/>
            </a:solidFill>
            <a:prstDash val="solid"/>
            <a:round/>
            <a:headEnd len="med" w="med" type="none"/>
            <a:tailEnd len="med" w="med" type="triangle"/>
          </a:ln>
        </p:spPr>
      </p:cxnSp>
      <p:cxnSp>
        <p:nvCxnSpPr>
          <p:cNvPr id="705" name="Google Shape;705;p83"/>
          <p:cNvCxnSpPr>
            <a:stCxn id="701" idx="2"/>
            <a:endCxn id="698" idx="3"/>
          </p:cNvCxnSpPr>
          <p:nvPr/>
        </p:nvCxnSpPr>
        <p:spPr>
          <a:xfrm rot="5400000">
            <a:off x="6197250" y="4929650"/>
            <a:ext cx="236400" cy="2463300"/>
          </a:xfrm>
          <a:prstGeom prst="bentConnector2">
            <a:avLst/>
          </a:prstGeom>
          <a:noFill/>
          <a:ln cap="flat" cmpd="sng" w="9525">
            <a:solidFill>
              <a:schemeClr val="dk2"/>
            </a:solidFill>
            <a:prstDash val="solid"/>
            <a:round/>
            <a:headEnd len="med" w="med" type="none"/>
            <a:tailEnd len="med" w="med" type="triangle"/>
          </a:ln>
        </p:spPr>
      </p:cxnSp>
      <p:cxnSp>
        <p:nvCxnSpPr>
          <p:cNvPr id="706" name="Google Shape;706;p83"/>
          <p:cNvCxnSpPr>
            <a:stCxn id="691" idx="2"/>
            <a:endCxn id="697" idx="0"/>
          </p:cNvCxnSpPr>
          <p:nvPr/>
        </p:nvCxnSpPr>
        <p:spPr>
          <a:xfrm>
            <a:off x="4311963" y="4308788"/>
            <a:ext cx="0" cy="463800"/>
          </a:xfrm>
          <a:prstGeom prst="straightConnector1">
            <a:avLst/>
          </a:prstGeom>
          <a:noFill/>
          <a:ln cap="flat" cmpd="sng" w="9525">
            <a:solidFill>
              <a:schemeClr val="dk2"/>
            </a:solidFill>
            <a:prstDash val="solid"/>
            <a:round/>
            <a:headEnd len="med" w="med" type="none"/>
            <a:tailEnd len="med" w="med" type="triangle"/>
          </a:ln>
        </p:spPr>
      </p:cxnSp>
      <p:sp>
        <p:nvSpPr>
          <p:cNvPr id="707" name="Google Shape;707;p83">
            <a:hlinkClick action="ppaction://hlinksldjump" r:id="rId3"/>
          </p:cNvPr>
          <p:cNvSpPr/>
          <p:nvPr/>
        </p:nvSpPr>
        <p:spPr>
          <a:xfrm>
            <a:off x="1001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action="ppaction://hlinksldjump" r:id="rId4"/>
              </a:rPr>
              <a:t>Will GenAI use undermine the course learning outcomes?</a:t>
            </a:r>
            <a:endParaRPr b="1" sz="1200">
              <a:solidFill>
                <a:schemeClr val="lt1"/>
              </a:solidFill>
            </a:endParaRPr>
          </a:p>
        </p:txBody>
      </p:sp>
      <p:sp>
        <p:nvSpPr>
          <p:cNvPr id="683" name="Google Shape;683;p83">
            <a:hlinkClick r:id="rId5"/>
          </p:cNvPr>
          <p:cNvSpPr/>
          <p:nvPr/>
        </p:nvSpPr>
        <p:spPr>
          <a:xfrm>
            <a:off x="3239013" y="380525"/>
            <a:ext cx="21459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6"/>
              </a:rPr>
              <a:t>Can the learning outcomes be revised?</a:t>
            </a:r>
            <a:endParaRPr b="1" sz="1200">
              <a:solidFill>
                <a:schemeClr val="lt1"/>
              </a:solidFill>
            </a:endParaRPr>
          </a:p>
        </p:txBody>
      </p:sp>
      <p:sp>
        <p:nvSpPr>
          <p:cNvPr id="691" name="Google Shape;691;p83">
            <a:hlinkClick r:id="rId7"/>
          </p:cNvPr>
          <p:cNvSpPr/>
          <p:nvPr/>
        </p:nvSpPr>
        <p:spPr>
          <a:xfrm>
            <a:off x="3315213" y="2613188"/>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u="sng">
                <a:solidFill>
                  <a:schemeClr val="hlink"/>
                </a:solidFill>
                <a:hlinkClick r:id="rId8"/>
              </a:rPr>
              <a:t>Can the assessments be redesigned?</a:t>
            </a:r>
            <a:endParaRPr b="1" sz="1200">
              <a:solidFill>
                <a:schemeClr val="lt1"/>
              </a:solidFill>
            </a:endParaRPr>
          </a:p>
        </p:txBody>
      </p:sp>
      <p:sp>
        <p:nvSpPr>
          <p:cNvPr id="701" name="Google Shape;701;p83"/>
          <p:cNvSpPr/>
          <p:nvPr/>
        </p:nvSpPr>
        <p:spPr>
          <a:xfrm>
            <a:off x="6550350" y="4347500"/>
            <a:ext cx="1993500" cy="1695600"/>
          </a:xfrm>
          <a:prstGeom prst="diamond">
            <a:avLst/>
          </a:prstGeom>
          <a:solidFill>
            <a:srgbClr val="1155C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Will GenAI use undermine assessment validity?</a:t>
            </a:r>
            <a:endParaRPr b="1" sz="1200">
              <a:solidFill>
                <a:schemeClr val="lt1"/>
              </a:solidFill>
            </a:endParaRPr>
          </a:p>
        </p:txBody>
      </p:sp>
      <p:sp>
        <p:nvSpPr>
          <p:cNvPr id="686" name="Google Shape;686;p83">
            <a:hlinkClick action="ppaction://hlinksldjump" r:id="rId9"/>
          </p:cNvPr>
          <p:cNvSpPr/>
          <p:nvPr/>
        </p:nvSpPr>
        <p:spPr>
          <a:xfrm>
            <a:off x="6619675" y="74320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0"/>
              </a:rPr>
              <a:t>Revise the learning outcomes</a:t>
            </a:r>
            <a:endParaRPr b="1">
              <a:solidFill>
                <a:schemeClr val="lt1"/>
              </a:solidFill>
            </a:endParaRPr>
          </a:p>
        </p:txBody>
      </p:sp>
      <p:sp>
        <p:nvSpPr>
          <p:cNvPr id="689" name="Google Shape;689;p83">
            <a:hlinkClick action="ppaction://hlinksldjump" r:id="rId11"/>
          </p:cNvPr>
          <p:cNvSpPr/>
          <p:nvPr/>
        </p:nvSpPr>
        <p:spPr>
          <a:xfrm>
            <a:off x="6619650" y="2962350"/>
            <a:ext cx="1854900" cy="970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2"/>
              </a:rPr>
              <a:t>Redesign the assessment(s)</a:t>
            </a:r>
            <a:endParaRPr b="1">
              <a:solidFill>
                <a:schemeClr val="lt1"/>
              </a:solidFill>
            </a:endParaRPr>
          </a:p>
        </p:txBody>
      </p:sp>
      <p:sp>
        <p:nvSpPr>
          <p:cNvPr id="697" name="Google Shape;697;p83">
            <a:hlinkClick action="ppaction://hlinksldjump" r:id="rId13"/>
          </p:cNvPr>
          <p:cNvSpPr/>
          <p:nvPr/>
        </p:nvSpPr>
        <p:spPr>
          <a:xfrm>
            <a:off x="3540075" y="4772600"/>
            <a:ext cx="1543800" cy="8454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4"/>
              </a:rPr>
              <a:t>Secure the Assessment(s)</a:t>
            </a:r>
            <a:endParaRPr b="1">
              <a:solidFill>
                <a:schemeClr val="lt1"/>
              </a:solidFill>
            </a:endParaRPr>
          </a:p>
        </p:txBody>
      </p:sp>
      <p:sp>
        <p:nvSpPr>
          <p:cNvPr id="680" name="Google Shape;680;p83"/>
          <p:cNvSpPr/>
          <p:nvPr/>
        </p:nvSpPr>
        <p:spPr>
          <a:xfrm>
            <a:off x="423700" y="5870450"/>
            <a:ext cx="1543800" cy="8454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Allow GenAI Use</a:t>
            </a:r>
            <a:endParaRPr b="1">
              <a:solidFill>
                <a:schemeClr val="lt1"/>
              </a:solidFill>
            </a:endParaRPr>
          </a:p>
        </p:txBody>
      </p:sp>
      <p:sp>
        <p:nvSpPr>
          <p:cNvPr id="698" name="Google Shape;698;p83">
            <a:hlinkClick action="ppaction://hlinksldjump" r:id="rId15"/>
          </p:cNvPr>
          <p:cNvSpPr/>
          <p:nvPr/>
        </p:nvSpPr>
        <p:spPr>
          <a:xfrm>
            <a:off x="3540075" y="5856725"/>
            <a:ext cx="1543800" cy="8454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action="ppaction://hlinksldjump" r:id="rId16"/>
              </a:rPr>
              <a:t>Craft Your GenAI &amp; AI Policy</a:t>
            </a:r>
            <a:endParaRPr b="1">
              <a:solidFill>
                <a:schemeClr val="dk1"/>
              </a:solidFill>
            </a:endParaRPr>
          </a:p>
        </p:txBody>
      </p:sp>
      <p:sp>
        <p:nvSpPr>
          <p:cNvPr id="708" name="Google Shape;708;p83"/>
          <p:cNvSpPr/>
          <p:nvPr/>
        </p:nvSpPr>
        <p:spPr>
          <a:xfrm rot="1928202">
            <a:off x="2772555" y="2177995"/>
            <a:ext cx="1012894" cy="1181211"/>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Next entry point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84"/>
          <p:cNvSpPr txBox="1"/>
          <p:nvPr>
            <p:ph type="ctrTitle"/>
          </p:nvPr>
        </p:nvSpPr>
        <p:spPr>
          <a:xfrm>
            <a:off x="623408" y="1060639"/>
            <a:ext cx="8520600" cy="364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Entry Point #3</a:t>
            </a:r>
            <a:endParaRPr/>
          </a:p>
          <a:p>
            <a:pPr indent="0" lvl="0" marL="0" rtl="0" algn="ctr">
              <a:spcBef>
                <a:spcPts val="0"/>
              </a:spcBef>
              <a:spcAft>
                <a:spcPts val="0"/>
              </a:spcAft>
              <a:buNone/>
            </a:pPr>
            <a:r>
              <a:rPr lang="en"/>
              <a:t>Redesigning Assessments</a:t>
            </a:r>
            <a:endParaRPr/>
          </a:p>
        </p:txBody>
      </p:sp>
      <p:sp>
        <p:nvSpPr>
          <p:cNvPr id="714" name="Google Shape;714;p84"/>
          <p:cNvSpPr txBox="1"/>
          <p:nvPr>
            <p:ph idx="1" type="subTitle"/>
          </p:nvPr>
        </p:nvSpPr>
        <p:spPr>
          <a:xfrm>
            <a:off x="311700" y="5038444"/>
            <a:ext cx="8520600" cy="1409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 the Era of GenAI</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5">
            <a:hlinkClick action="ppaction://hlinksldjump" r:id="rId3"/>
          </p:cNvPr>
          <p:cNvSpPr txBox="1"/>
          <p:nvPr>
            <p:ph idx="1" type="body"/>
          </p:nvPr>
        </p:nvSpPr>
        <p:spPr>
          <a:xfrm>
            <a:off x="483637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Rethink Assessments </a:t>
            </a:r>
            <a:endParaRPr/>
          </a:p>
        </p:txBody>
      </p:sp>
      <p:sp>
        <p:nvSpPr>
          <p:cNvPr id="720" name="Google Shape;720;p85">
            <a:hlinkClick action="ppaction://hlinksldjump" r:id="rId4"/>
          </p:cNvPr>
          <p:cNvSpPr txBox="1"/>
          <p:nvPr>
            <p:ph idx="1" type="body"/>
          </p:nvPr>
        </p:nvSpPr>
        <p:spPr>
          <a:xfrm>
            <a:off x="4836375"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721" name="Google Shape;721;p85">
            <a:hlinkClick action="ppaction://hlinksldjump" r:id="rId5"/>
          </p:cNvPr>
          <p:cNvSpPr txBox="1"/>
          <p:nvPr>
            <p:ph idx="1" type="body"/>
          </p:nvPr>
        </p:nvSpPr>
        <p:spPr>
          <a:xfrm>
            <a:off x="733410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to Redesign Assessments</a:t>
            </a:r>
            <a:endParaRPr/>
          </a:p>
        </p:txBody>
      </p:sp>
      <p:sp>
        <p:nvSpPr>
          <p:cNvPr id="722" name="Google Shape;722;p85">
            <a:hlinkClick action="ppaction://hlinksldjump" r:id="rId6"/>
          </p:cNvPr>
          <p:cNvSpPr txBox="1"/>
          <p:nvPr>
            <p:ph idx="1" type="body"/>
          </p:nvPr>
        </p:nvSpPr>
        <p:spPr>
          <a:xfrm>
            <a:off x="7334100"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Updating Assessments</a:t>
            </a:r>
            <a:endParaRPr/>
          </a:p>
        </p:txBody>
      </p:sp>
      <p:sp>
        <p:nvSpPr>
          <p:cNvPr id="723" name="Google Shape;723;p85">
            <a:hlinkClick action="ppaction://hlinksldjump" r:id="rId7"/>
          </p:cNvPr>
          <p:cNvSpPr txBox="1"/>
          <p:nvPr>
            <p:ph idx="1" type="body"/>
          </p:nvPr>
        </p:nvSpPr>
        <p:spPr>
          <a:xfrm>
            <a:off x="2338650"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are  Assessments </a:t>
            </a:r>
            <a:endParaRPr/>
          </a:p>
        </p:txBody>
      </p:sp>
      <p:sp>
        <p:nvSpPr>
          <p:cNvPr id="724" name="Google Shape;724;p85"/>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#3: Redesigning Assessments</a:t>
            </a:r>
            <a:endParaRPr sz="3400">
              <a:solidFill>
                <a:schemeClr val="dk1"/>
              </a:solidFill>
            </a:endParaRPr>
          </a:p>
        </p:txBody>
      </p:sp>
      <p:sp>
        <p:nvSpPr>
          <p:cNvPr id="725" name="Google Shape;725;p85"/>
          <p:cNvSpPr/>
          <p:nvPr/>
        </p:nvSpPr>
        <p:spPr>
          <a:xfrm>
            <a:off x="3915750"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85"/>
          <p:cNvSpPr/>
          <p:nvPr/>
        </p:nvSpPr>
        <p:spPr>
          <a:xfrm>
            <a:off x="6431288"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85"/>
          <p:cNvSpPr/>
          <p:nvPr/>
        </p:nvSpPr>
        <p:spPr>
          <a:xfrm rot="5400000">
            <a:off x="7680138" y="3156038"/>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85"/>
          <p:cNvSpPr/>
          <p:nvPr/>
        </p:nvSpPr>
        <p:spPr>
          <a:xfrm flipH="1">
            <a:off x="6431288" y="4363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85"/>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where to start by clicking on the box you want to explore.You can progress through the slides in order as well.  The green topic box is the next topic.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86"/>
          <p:cNvSpPr txBox="1"/>
          <p:nvPr>
            <p:ph type="title"/>
          </p:nvPr>
        </p:nvSpPr>
        <p:spPr>
          <a:xfrm>
            <a:off x="628639" y="2002640"/>
            <a:ext cx="7886700" cy="2852700"/>
          </a:xfrm>
          <a:prstGeom prst="rect">
            <a:avLst/>
          </a:prstGeom>
        </p:spPr>
        <p:txBody>
          <a:bodyPr anchorCtr="0" anchor="b" bIns="33600" lIns="67225" spcFirstLastPara="1" rIns="67225" wrap="square" tIns="33600">
            <a:normAutofit/>
          </a:bodyPr>
          <a:lstStyle/>
          <a:p>
            <a:pPr indent="0" lvl="0" marL="0" rtl="0" algn="l">
              <a:spcBef>
                <a:spcPts val="0"/>
              </a:spcBef>
              <a:spcAft>
                <a:spcPts val="0"/>
              </a:spcAft>
              <a:buNone/>
            </a:pPr>
            <a:r>
              <a:rPr lang="en"/>
              <a:t>What are Assessments?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87"/>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are Assessments?</a:t>
            </a:r>
            <a:endParaRPr b="1"/>
          </a:p>
        </p:txBody>
      </p:sp>
      <p:sp>
        <p:nvSpPr>
          <p:cNvPr id="740" name="Google Shape;740;p87"/>
          <p:cNvSpPr txBox="1"/>
          <p:nvPr>
            <p:ph idx="1" type="body"/>
          </p:nvPr>
        </p:nvSpPr>
        <p:spPr>
          <a:xfrm>
            <a:off x="0" y="2812150"/>
            <a:ext cx="4177500" cy="26523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lang="en"/>
              <a:t>Assessments are activities we have students do for one of two reasons:</a:t>
            </a:r>
            <a:r>
              <a:rPr baseline="30000" lang="en" u="sng">
                <a:solidFill>
                  <a:schemeClr val="hlink"/>
                </a:solidFill>
                <a:hlinkClick action="ppaction://hlinkshowjump?jump=lastslide"/>
              </a:rPr>
              <a:t>1</a:t>
            </a:r>
            <a:r>
              <a:rPr lang="en"/>
              <a:t>:</a:t>
            </a:r>
            <a:endParaRPr/>
          </a:p>
          <a:p>
            <a:pPr indent="-317500" lvl="1" marL="914400" rtl="0" algn="l">
              <a:spcBef>
                <a:spcPts val="1200"/>
              </a:spcBef>
              <a:spcAft>
                <a:spcPts val="0"/>
              </a:spcAft>
              <a:buSzPts val="1400"/>
              <a:buChar char="○"/>
            </a:pPr>
            <a:r>
              <a:rPr lang="en"/>
              <a:t>to facilitate learning by providing </a:t>
            </a:r>
            <a:r>
              <a:rPr lang="en"/>
              <a:t>frequent</a:t>
            </a:r>
            <a:r>
              <a:rPr lang="en"/>
              <a:t> feedback (formative)</a:t>
            </a:r>
            <a:endParaRPr/>
          </a:p>
          <a:p>
            <a:pPr indent="-317500" lvl="1" marL="914400" rtl="0" algn="l">
              <a:spcBef>
                <a:spcPts val="0"/>
              </a:spcBef>
              <a:spcAft>
                <a:spcPts val="0"/>
              </a:spcAft>
              <a:buSzPts val="1400"/>
              <a:buChar char="○"/>
            </a:pPr>
            <a:r>
              <a:rPr lang="en"/>
              <a:t>to evaluate the learning that has </a:t>
            </a:r>
            <a:r>
              <a:rPr lang="en"/>
              <a:t>occurred</a:t>
            </a:r>
            <a:r>
              <a:rPr lang="en"/>
              <a:t> (summative)</a:t>
            </a:r>
            <a:endParaRPr/>
          </a:p>
          <a:p>
            <a:pPr indent="0" lvl="0" marL="457200" rtl="0" algn="l">
              <a:spcBef>
                <a:spcPts val="1200"/>
              </a:spcBef>
              <a:spcAft>
                <a:spcPts val="1200"/>
              </a:spcAft>
              <a:buNone/>
            </a:pPr>
            <a:r>
              <a:t/>
            </a:r>
            <a:endParaRPr/>
          </a:p>
        </p:txBody>
      </p:sp>
      <p:grpSp>
        <p:nvGrpSpPr>
          <p:cNvPr id="741" name="Google Shape;741;p87"/>
          <p:cNvGrpSpPr/>
          <p:nvPr/>
        </p:nvGrpSpPr>
        <p:grpSpPr>
          <a:xfrm>
            <a:off x="4056400" y="1418575"/>
            <a:ext cx="5087600" cy="5439413"/>
            <a:chOff x="4056400" y="1418575"/>
            <a:chExt cx="5087600" cy="5439413"/>
          </a:xfrm>
        </p:grpSpPr>
        <p:pic>
          <p:nvPicPr>
            <p:cNvPr id="742" name="Google Shape;742;p87"/>
            <p:cNvPicPr preferRelativeResize="0"/>
            <p:nvPr/>
          </p:nvPicPr>
          <p:blipFill>
            <a:blip r:embed="rId3">
              <a:alphaModFix/>
            </a:blip>
            <a:stretch>
              <a:fillRect/>
            </a:stretch>
          </p:blipFill>
          <p:spPr>
            <a:xfrm>
              <a:off x="4056400" y="1418575"/>
              <a:ext cx="5087600" cy="5342349"/>
            </a:xfrm>
            <a:prstGeom prst="rect">
              <a:avLst/>
            </a:prstGeom>
            <a:noFill/>
            <a:ln>
              <a:noFill/>
            </a:ln>
          </p:spPr>
        </p:pic>
        <p:pic>
          <p:nvPicPr>
            <p:cNvPr descr="https://lh5.googleusercontent.com/ifwnfQWNlh83MWTOaqO5xvtf7ncluCFdEK7HL5qQZK3Y-RveEALrCgHf-SZdlk9sDmFuhm0IvXdnycKONy-sHJlyM9KXWr538mPldQ46FkzJmPO47cesARweHEEDjtmFBKH8vtckS7aVk4dkaw" id="743" name="Google Shape;743;p87"/>
            <p:cNvPicPr preferRelativeResize="0"/>
            <p:nvPr/>
          </p:nvPicPr>
          <p:blipFill rotWithShape="1">
            <a:blip r:embed="rId4">
              <a:alphaModFix/>
            </a:blip>
            <a:srcRect b="0" l="0" r="0" t="0"/>
            <a:stretch/>
          </p:blipFill>
          <p:spPr>
            <a:xfrm>
              <a:off x="7166617" y="6555428"/>
              <a:ext cx="1369920" cy="302559"/>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88"/>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Formative Assessments</a:t>
            </a:r>
            <a:endParaRPr/>
          </a:p>
        </p:txBody>
      </p:sp>
      <p:sp>
        <p:nvSpPr>
          <p:cNvPr id="749" name="Google Shape;749;p88"/>
          <p:cNvSpPr txBox="1"/>
          <p:nvPr>
            <p:ph idx="1" type="body"/>
          </p:nvPr>
        </p:nvSpPr>
        <p:spPr>
          <a:xfrm>
            <a:off x="311700" y="1334869"/>
            <a:ext cx="8520600" cy="6073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Those given to facilitate the students learning or acquisition of skills and knowledge</a:t>
            </a:r>
            <a:endParaRPr/>
          </a:p>
          <a:p>
            <a:pPr indent="-342900" lvl="0" marL="457200" rtl="0" algn="l">
              <a:spcBef>
                <a:spcPts val="0"/>
              </a:spcBef>
              <a:spcAft>
                <a:spcPts val="0"/>
              </a:spcAft>
              <a:buSzPts val="1800"/>
              <a:buChar char="●"/>
            </a:pPr>
            <a:r>
              <a:rPr lang="en"/>
              <a:t>the main goal is to provide students with practice, experience, and feedback in order to improve their learning </a:t>
            </a:r>
            <a:endParaRPr/>
          </a:p>
          <a:p>
            <a:pPr indent="-342900" lvl="0" marL="457200" rtl="0" algn="l">
              <a:spcBef>
                <a:spcPts val="0"/>
              </a:spcBef>
              <a:spcAft>
                <a:spcPts val="0"/>
              </a:spcAft>
              <a:buSzPts val="1800"/>
              <a:buChar char="●"/>
            </a:pPr>
            <a:r>
              <a:rPr lang="en"/>
              <a:t>If grades are </a:t>
            </a:r>
            <a:r>
              <a:rPr lang="en"/>
              <a:t>given</a:t>
            </a:r>
            <a:r>
              <a:rPr lang="en"/>
              <a:t> at all for formative assessments, they should only be minimal and given for completion or submission, not for accuracy</a:t>
            </a:r>
            <a:endParaRPr/>
          </a:p>
          <a:p>
            <a:pPr indent="-342900" lvl="0" marL="457200" rtl="0" algn="l">
              <a:spcBef>
                <a:spcPts val="0"/>
              </a:spcBef>
              <a:spcAft>
                <a:spcPts val="0"/>
              </a:spcAft>
              <a:buSzPts val="1800"/>
              <a:buChar char="●"/>
            </a:pPr>
            <a:r>
              <a:rPr lang="en"/>
              <a:t>For example:</a:t>
            </a:r>
            <a:endParaRPr/>
          </a:p>
          <a:p>
            <a:pPr indent="-317500" lvl="1" marL="914400" rtl="0" algn="l">
              <a:spcBef>
                <a:spcPts val="0"/>
              </a:spcBef>
              <a:spcAft>
                <a:spcPts val="0"/>
              </a:spcAft>
              <a:buSzPts val="1400"/>
              <a:buChar char="○"/>
            </a:pPr>
            <a:r>
              <a:rPr lang="en"/>
              <a:t>practice problems</a:t>
            </a:r>
            <a:endParaRPr/>
          </a:p>
          <a:p>
            <a:pPr indent="-317500" lvl="1" marL="914400" rtl="0" algn="l">
              <a:spcBef>
                <a:spcPts val="0"/>
              </a:spcBef>
              <a:spcAft>
                <a:spcPts val="0"/>
              </a:spcAft>
              <a:buSzPts val="1400"/>
              <a:buChar char="○"/>
            </a:pPr>
            <a:r>
              <a:rPr lang="en"/>
              <a:t>homeworks</a:t>
            </a:r>
            <a:endParaRPr/>
          </a:p>
          <a:p>
            <a:pPr indent="-317500" lvl="1" marL="914400" rtl="0" algn="l">
              <a:spcBef>
                <a:spcPts val="0"/>
              </a:spcBef>
              <a:spcAft>
                <a:spcPts val="0"/>
              </a:spcAft>
              <a:buSzPts val="1400"/>
              <a:buChar char="○"/>
            </a:pPr>
            <a:r>
              <a:rPr lang="en"/>
              <a:t>drafts of a summative assessment</a:t>
            </a:r>
            <a:endParaRPr/>
          </a:p>
          <a:p>
            <a:pPr indent="-317500" lvl="1" marL="914400" rtl="0" algn="l">
              <a:spcBef>
                <a:spcPts val="0"/>
              </a:spcBef>
              <a:spcAft>
                <a:spcPts val="0"/>
              </a:spcAft>
              <a:buSzPts val="1400"/>
              <a:buChar char="○"/>
            </a:pPr>
            <a:r>
              <a:rPr lang="en"/>
              <a:t>lab work</a:t>
            </a:r>
            <a:endParaRPr/>
          </a:p>
          <a:p>
            <a:pPr indent="-317500" lvl="1" marL="914400" rtl="0" algn="l">
              <a:spcBef>
                <a:spcPts val="0"/>
              </a:spcBef>
              <a:spcAft>
                <a:spcPts val="0"/>
              </a:spcAft>
              <a:buSzPts val="1400"/>
              <a:buChar char="○"/>
            </a:pPr>
            <a:r>
              <a:rPr lang="en"/>
              <a:t>peer reviews</a:t>
            </a:r>
            <a:endParaRPr/>
          </a:p>
          <a:p>
            <a:pPr indent="-317500" lvl="1" marL="914400" rtl="0" algn="l">
              <a:spcBef>
                <a:spcPts val="0"/>
              </a:spcBef>
              <a:spcAft>
                <a:spcPts val="0"/>
              </a:spcAft>
              <a:buSzPts val="1400"/>
              <a:buChar char="○"/>
            </a:pPr>
            <a:r>
              <a:rPr lang="en"/>
              <a:t>discussion board posts</a:t>
            </a:r>
            <a:endParaRPr/>
          </a:p>
          <a:p>
            <a:pPr indent="0" lvl="0" marL="457200" rtl="0" algn="l">
              <a:spcBef>
                <a:spcPts val="1200"/>
              </a:spcBef>
              <a:spcAft>
                <a:spcPts val="1200"/>
              </a:spcAft>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89"/>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Summative Assessments</a:t>
            </a:r>
            <a:endParaRPr/>
          </a:p>
        </p:txBody>
      </p:sp>
      <p:sp>
        <p:nvSpPr>
          <p:cNvPr id="755" name="Google Shape;755;p89"/>
          <p:cNvSpPr txBox="1"/>
          <p:nvPr>
            <p:ph idx="1" type="body"/>
          </p:nvPr>
        </p:nvSpPr>
        <p:spPr>
          <a:xfrm>
            <a:off x="311700" y="2048844"/>
            <a:ext cx="8520600" cy="6073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evaluate if the student has achieved a learning objective and to what extent</a:t>
            </a:r>
            <a:endParaRPr/>
          </a:p>
          <a:p>
            <a:pPr indent="-342900" lvl="0" marL="457200" rtl="0" algn="l">
              <a:spcBef>
                <a:spcPts val="0"/>
              </a:spcBef>
              <a:spcAft>
                <a:spcPts val="0"/>
              </a:spcAft>
              <a:buSzPts val="1800"/>
              <a:buChar char="●"/>
            </a:pPr>
            <a:r>
              <a:rPr lang="en"/>
              <a:t>need to be valid measures of student learning because these assessments determine if:</a:t>
            </a:r>
            <a:endParaRPr/>
          </a:p>
          <a:p>
            <a:pPr indent="-317500" lvl="1" marL="914400" rtl="0" algn="l">
              <a:spcBef>
                <a:spcPts val="0"/>
              </a:spcBef>
              <a:spcAft>
                <a:spcPts val="0"/>
              </a:spcAft>
              <a:buSzPts val="1400"/>
              <a:buChar char="○"/>
            </a:pPr>
            <a:r>
              <a:rPr lang="en"/>
              <a:t>A student is ready to move on to the next course in the sequence</a:t>
            </a:r>
            <a:endParaRPr/>
          </a:p>
          <a:p>
            <a:pPr indent="-317500" lvl="1" marL="914400" rtl="0" algn="l">
              <a:spcBef>
                <a:spcPts val="0"/>
              </a:spcBef>
              <a:spcAft>
                <a:spcPts val="0"/>
              </a:spcAft>
              <a:buSzPts val="1400"/>
              <a:buChar char="○"/>
            </a:pPr>
            <a:r>
              <a:rPr lang="en"/>
              <a:t>A student has earned a certification of their knowledge and abilities (i.e., a degree)</a:t>
            </a:r>
            <a:endParaRPr/>
          </a:p>
          <a:p>
            <a:pPr indent="-342900" lvl="0" marL="457200" rtl="0" algn="l">
              <a:spcBef>
                <a:spcPts val="0"/>
              </a:spcBef>
              <a:spcAft>
                <a:spcPts val="0"/>
              </a:spcAft>
              <a:buSzPts val="1800"/>
              <a:buChar char="●"/>
            </a:pPr>
            <a:r>
              <a:rPr lang="en" sz="1800"/>
              <a:t>For example:</a:t>
            </a:r>
            <a:endParaRPr sz="1800"/>
          </a:p>
          <a:p>
            <a:pPr indent="-342900" lvl="2" marL="1371600" rtl="0" algn="l">
              <a:spcBef>
                <a:spcPts val="0"/>
              </a:spcBef>
              <a:spcAft>
                <a:spcPts val="0"/>
              </a:spcAft>
              <a:buSzPts val="1800"/>
              <a:buChar char="■"/>
            </a:pPr>
            <a:r>
              <a:rPr lang="en" sz="1800"/>
              <a:t>Tests</a:t>
            </a:r>
            <a:endParaRPr sz="1800"/>
          </a:p>
          <a:p>
            <a:pPr indent="-342900" lvl="2" marL="1371600" rtl="0" algn="l">
              <a:spcBef>
                <a:spcPts val="0"/>
              </a:spcBef>
              <a:spcAft>
                <a:spcPts val="0"/>
              </a:spcAft>
              <a:buSzPts val="1800"/>
              <a:buChar char="■"/>
            </a:pPr>
            <a:r>
              <a:rPr lang="en" sz="1800"/>
              <a:t>Research papers</a:t>
            </a:r>
            <a:endParaRPr sz="1800"/>
          </a:p>
          <a:p>
            <a:pPr indent="-342900" lvl="2" marL="1371600" rtl="0" algn="l">
              <a:spcBef>
                <a:spcPts val="0"/>
              </a:spcBef>
              <a:spcAft>
                <a:spcPts val="0"/>
              </a:spcAft>
              <a:buSzPts val="1800"/>
              <a:buChar char="■"/>
            </a:pPr>
            <a:r>
              <a:rPr lang="en" sz="1800"/>
              <a:t>Take-home exams</a:t>
            </a:r>
            <a:endParaRPr sz="1800"/>
          </a:p>
          <a:p>
            <a:pPr indent="-342900" lvl="2" marL="1371600" rtl="0" algn="l">
              <a:spcBef>
                <a:spcPts val="0"/>
              </a:spcBef>
              <a:spcAft>
                <a:spcPts val="0"/>
              </a:spcAft>
              <a:buSzPts val="1800"/>
              <a:buChar char="■"/>
            </a:pPr>
            <a:r>
              <a:rPr lang="en" sz="1800"/>
              <a:t>Essays</a:t>
            </a:r>
            <a:endParaRPr sz="1800"/>
          </a:p>
          <a:p>
            <a:pPr indent="-342900" lvl="2" marL="1371600" rtl="0" algn="l">
              <a:spcBef>
                <a:spcPts val="0"/>
              </a:spcBef>
              <a:spcAft>
                <a:spcPts val="0"/>
              </a:spcAft>
              <a:buSzPts val="1800"/>
              <a:buChar char="■"/>
            </a:pPr>
            <a:r>
              <a:rPr lang="en" sz="1800"/>
              <a:t>Projects</a:t>
            </a:r>
            <a:endParaRPr sz="18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90"/>
          <p:cNvSpPr txBox="1"/>
          <p:nvPr>
            <p:ph type="title"/>
          </p:nvPr>
        </p:nvSpPr>
        <p:spPr>
          <a:xfrm>
            <a:off x="349275" y="2602425"/>
            <a:ext cx="9144000" cy="1496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All assessments should be clearly tied to the learning </a:t>
            </a:r>
            <a:r>
              <a:rPr lang="en"/>
              <a:t>outcomes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1"/>
          <p:cNvSpPr/>
          <p:nvPr/>
        </p:nvSpPr>
        <p:spPr>
          <a:xfrm>
            <a:off x="327407" y="5175063"/>
            <a:ext cx="6345900" cy="810300"/>
          </a:xfrm>
          <a:prstGeom prst="rect">
            <a:avLst/>
          </a:prstGeom>
          <a:noFill/>
          <a:ln>
            <a:noFill/>
          </a:ln>
        </p:spPr>
        <p:txBody>
          <a:bodyPr anchorCtr="0" anchor="ctr" bIns="33600" lIns="67225" spcFirstLastPara="1" rIns="67225" wrap="square" tIns="33600">
            <a:noAutofit/>
          </a:bodyPr>
          <a:lstStyle/>
          <a:p>
            <a:pPr indent="0" lvl="0" marL="0" marR="0" rtl="0" algn="l">
              <a:lnSpc>
                <a:spcPct val="100000"/>
              </a:lnSpc>
              <a:spcBef>
                <a:spcPts val="0"/>
              </a:spcBef>
              <a:spcAft>
                <a:spcPts val="0"/>
              </a:spcAft>
              <a:buNone/>
            </a:pPr>
            <a:r>
              <a:rPr b="1" i="0" lang="en" sz="900" u="none" cap="none" strike="noStrike">
                <a:solidFill>
                  <a:schemeClr val="dk1"/>
                </a:solidFill>
                <a:latin typeface="Calibri"/>
                <a:ea typeface="Calibri"/>
                <a:cs typeface="Calibri"/>
                <a:sym typeface="Calibri"/>
              </a:rPr>
              <a:t>Adapted from the following:</a:t>
            </a:r>
            <a:br>
              <a:rPr b="0" i="0" lang="en" sz="900" u="none" cap="none" strike="noStrike">
                <a:solidFill>
                  <a:schemeClr val="dk1"/>
                </a:solidFill>
                <a:latin typeface="Calibri"/>
                <a:ea typeface="Calibri"/>
                <a:cs typeface="Calibri"/>
                <a:sym typeface="Calibri"/>
              </a:rPr>
            </a:br>
            <a:r>
              <a:rPr b="0" i="0" lang="en" sz="900" u="none" cap="none" strike="noStrike">
                <a:solidFill>
                  <a:schemeClr val="dk1"/>
                </a:solidFill>
                <a:latin typeface="Calibri"/>
                <a:ea typeface="Calibri"/>
                <a:cs typeface="Calibri"/>
                <a:sym typeface="Calibri"/>
              </a:rPr>
              <a:t>1. Bloom’s Taxonomy, Vanderbilt Center for Teaching. </a:t>
            </a:r>
            <a:r>
              <a:rPr b="0" i="0" lang="en" sz="900" u="sng" cap="none" strike="noStrike">
                <a:solidFill>
                  <a:schemeClr val="hlink"/>
                </a:solidFill>
                <a:latin typeface="Calibri"/>
                <a:ea typeface="Calibri"/>
                <a:cs typeface="Calibri"/>
                <a:sym typeface="Calibri"/>
                <a:hlinkClick r:id="rId3"/>
              </a:rPr>
              <a:t>https://cft.vanderbilt.edu/guides-sub-pages/blooms-taxonomy/</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2. Bloom’s Verbs, UC San Diego Teaching + Learning Commons </a:t>
            </a:r>
            <a:r>
              <a:rPr b="0" i="0" lang="en" sz="900" u="sng" cap="none" strike="noStrike">
                <a:solidFill>
                  <a:schemeClr val="hlink"/>
                </a:solidFill>
                <a:latin typeface="Calibri"/>
                <a:ea typeface="Calibri"/>
                <a:cs typeface="Calibri"/>
                <a:sym typeface="Calibri"/>
                <a:hlinkClick r:id="rId4"/>
              </a:rPr>
              <a:t>https://digitallearning.ucsd.edu/_files/blooms_verbs.pdf</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3. Bloom’s Taxonomy, Course Map Guide.</a:t>
            </a:r>
            <a:r>
              <a:rPr b="0" i="0" lang="en" sz="900" u="sng" cap="none" strike="noStrike">
                <a:solidFill>
                  <a:schemeClr val="hlink"/>
                </a:solidFill>
                <a:latin typeface="Calibri"/>
                <a:ea typeface="Calibri"/>
                <a:cs typeface="Calibri"/>
                <a:sym typeface="Calibri"/>
                <a:hlinkClick r:id="rId5"/>
              </a:rPr>
              <a:t> https://www.coursemapguide.com/bloom-s-taxonomy</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4. Undergraduate Program Learning Outcomes, Department of Political Science, UC San Diego.</a:t>
            </a:r>
            <a:endParaRPr b="0" i="0" sz="900" u="none" cap="none" strike="noStrike">
              <a:solidFill>
                <a:schemeClr val="dk1"/>
              </a:solidFill>
              <a:latin typeface="Calibri"/>
              <a:ea typeface="Calibri"/>
              <a:cs typeface="Calibri"/>
              <a:sym typeface="Calibri"/>
            </a:endParaRPr>
          </a:p>
        </p:txBody>
      </p:sp>
      <p:graphicFrame>
        <p:nvGraphicFramePr>
          <p:cNvPr id="766" name="Google Shape;766;p91"/>
          <p:cNvGraphicFramePr/>
          <p:nvPr/>
        </p:nvGraphicFramePr>
        <p:xfrm>
          <a:off x="327407" y="1301907"/>
          <a:ext cx="3000000" cy="3000000"/>
        </p:xfrm>
        <a:graphic>
          <a:graphicData uri="http://schemas.openxmlformats.org/drawingml/2006/table">
            <a:tbl>
              <a:tblPr bandRow="1" firstRow="1">
                <a:noFill/>
                <a:tableStyleId>{A1FD01D2-36AB-4677-A926-9AC525865CE1}</a:tableStyleId>
              </a:tblPr>
              <a:tblGrid>
                <a:gridCol w="1095825"/>
                <a:gridCol w="3807800"/>
                <a:gridCol w="3489100"/>
              </a:tblGrid>
              <a:tr h="3068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Bloom’s Level</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Example</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Assessments</a:t>
                      </a:r>
                      <a:endParaRPr sz="1200" u="none" cap="none" strike="noStrike">
                        <a:latin typeface="Calibri"/>
                        <a:ea typeface="Calibri"/>
                        <a:cs typeface="Calibri"/>
                        <a:sym typeface="Calibri"/>
                      </a:endParaRPr>
                    </a:p>
                  </a:txBody>
                  <a:tcPr marT="40350" marB="40350" marR="60525" marL="60525"/>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Create</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7F7F7F"/>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Develop and defend a policy brief informed by existing political phenomena.</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Policy proposal, structured debate, research project, oral examination</a:t>
                      </a:r>
                      <a:endParaRPr sz="1200" u="none" cap="none" strike="noStrike">
                        <a:solidFill>
                          <a:schemeClr val="dk1"/>
                        </a:solidFill>
                        <a:latin typeface="Calibri"/>
                        <a:ea typeface="Calibri"/>
                        <a:cs typeface="Calibri"/>
                        <a:sym typeface="Calibri"/>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Evaluate</a:t>
                      </a:r>
                      <a:endParaRPr b="1" sz="1200" u="none" cap="none" strike="noStrike">
                        <a:solidFill>
                          <a:schemeClr val="dk1"/>
                        </a:solidFill>
                        <a:latin typeface="Calibri"/>
                        <a:ea typeface="Calibri"/>
                        <a:cs typeface="Calibri"/>
                        <a:sym typeface="Calibri"/>
                      </a:endParaRPr>
                    </a:p>
                  </a:txBody>
                  <a:tcPr marT="40350" marB="40350" marR="60525" marL="60525" anchor="ctr">
                    <a:solidFill>
                      <a:schemeClr val="accent2"/>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Assess an existing political institution and recommend evidence-based modifications to improve democratic governance.  </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Case study, journal article or book critique, learning journal, peer review, video or audio recording</a:t>
                      </a:r>
                      <a:endParaRPr sz="1200" u="none" cap="none" strike="noStrike">
                        <a:solidFill>
                          <a:schemeClr val="dk1"/>
                        </a:solidFill>
                        <a:latin typeface="Calibri"/>
                        <a:ea typeface="Calibri"/>
                        <a:cs typeface="Calibri"/>
                        <a:sym typeface="Calibri"/>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Analyze</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013094"/>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Compare and contrast different forms of government and the significant historical figures represented with each regime. </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Literature review, concept map, debate, case study, research paper, discussion forums</a:t>
                      </a:r>
                      <a:endParaRPr sz="1200" u="none" cap="none" strike="noStrike">
                        <a:solidFill>
                          <a:schemeClr val="dk1"/>
                        </a:solidFill>
                        <a:latin typeface="Calibri"/>
                        <a:ea typeface="Calibri"/>
                        <a:cs typeface="Calibri"/>
                        <a:sym typeface="Calibri"/>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Apply</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5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Write an argument supporting a political party platform and integrate relevant evidence from the texts.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Essay, presentation, scenario response, short answer response</a:t>
                      </a:r>
                      <a:endParaRPr sz="1200" u="none" cap="none" strike="noStrike">
                        <a:solidFill>
                          <a:schemeClr val="dk1"/>
                        </a:solidFill>
                        <a:latin typeface="Calibri"/>
                        <a:ea typeface="Calibri"/>
                        <a:cs typeface="Calibri"/>
                        <a:sym typeface="Calibri"/>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Understand</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F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Explain contrasting political theories from different vantage points.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Discussions, reading summaries, identifying political theories, concept map, true or false quiz questions, group discussion</a:t>
                      </a:r>
                      <a:endParaRPr sz="1200" u="none" cap="none" strike="noStrike">
                        <a:solidFill>
                          <a:schemeClr val="dk1"/>
                        </a:solidFill>
                        <a:latin typeface="Calibri"/>
                        <a:ea typeface="Calibri"/>
                        <a:cs typeface="Calibri"/>
                        <a:sym typeface="Calibri"/>
                      </a:endParaRPr>
                    </a:p>
                  </a:txBody>
                  <a:tcPr marT="40350" marB="40350" marR="60525" marL="60525" anchor="ctr"/>
                </a:tc>
              </a:tr>
              <a:tr h="5647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Remember</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7030A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Define relevant vocabulary for international affairs discourse.</a:t>
                      </a:r>
                      <a:endParaRPr b="0"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Multiple choice, fill in blank, recite, word/definition match, polling questions</a:t>
                      </a:r>
                      <a:endParaRPr sz="1200" u="none" cap="none" strike="noStrike">
                        <a:solidFill>
                          <a:schemeClr val="dk1"/>
                        </a:solidFill>
                        <a:latin typeface="Calibri"/>
                        <a:ea typeface="Calibri"/>
                        <a:cs typeface="Calibri"/>
                        <a:sym typeface="Calibri"/>
                      </a:endParaRPr>
                    </a:p>
                  </a:txBody>
                  <a:tcPr marT="40350" marB="40350" marR="60525" marL="60525" anchor="ctr"/>
                </a:tc>
              </a:tr>
            </a:tbl>
          </a:graphicData>
        </a:graphic>
      </p:graphicFrame>
      <p:sp>
        <p:nvSpPr>
          <p:cNvPr id="767" name="Google Shape;767;p91"/>
          <p:cNvSpPr txBox="1"/>
          <p:nvPr>
            <p:ph type="title"/>
          </p:nvPr>
        </p:nvSpPr>
        <p:spPr>
          <a:xfrm>
            <a:off x="709552" y="493014"/>
            <a:ext cx="7886700" cy="563700"/>
          </a:xfrm>
          <a:prstGeom prst="rect">
            <a:avLst/>
          </a:prstGeom>
          <a:noFill/>
          <a:ln>
            <a:noFill/>
          </a:ln>
        </p:spPr>
        <p:txBody>
          <a:bodyPr anchorCtr="0" anchor="ctr" bIns="33600" lIns="67225" spcFirstLastPara="1" rIns="67225" wrap="square" tIns="33600">
            <a:normAutofit fontScale="90000"/>
          </a:bodyPr>
          <a:lstStyle/>
          <a:p>
            <a:pPr indent="0" lvl="0" marL="0" rtl="0" algn="ctr">
              <a:lnSpc>
                <a:spcPct val="90000"/>
              </a:lnSpc>
              <a:spcBef>
                <a:spcPts val="0"/>
              </a:spcBef>
              <a:spcAft>
                <a:spcPts val="0"/>
              </a:spcAft>
              <a:buClr>
                <a:schemeClr val="dk1"/>
              </a:buClr>
              <a:buSzPct val="46428"/>
              <a:buNone/>
            </a:pPr>
            <a:r>
              <a:rPr lang="en"/>
              <a:t>Example Assessments for the Learning Objectives </a:t>
            </a:r>
            <a:r>
              <a:rPr lang="en" u="sng">
                <a:solidFill>
                  <a:schemeClr val="hlink"/>
                </a:solidFill>
                <a:hlinkClick action="ppaction://hlinksldjump" r:id="rId6"/>
              </a:rPr>
              <a:t>previously seen on Slide 35</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92">
            <a:hlinkClick action="ppaction://hlinksldjump" r:id="rId3"/>
          </p:cNvPr>
          <p:cNvSpPr txBox="1"/>
          <p:nvPr>
            <p:ph idx="1" type="body"/>
          </p:nvPr>
        </p:nvSpPr>
        <p:spPr>
          <a:xfrm>
            <a:off x="4836375"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Rethink Assessments </a:t>
            </a:r>
            <a:endParaRPr/>
          </a:p>
        </p:txBody>
      </p:sp>
      <p:sp>
        <p:nvSpPr>
          <p:cNvPr id="773" name="Google Shape;773;p92">
            <a:hlinkClick action="ppaction://hlinksldjump" r:id="rId4"/>
          </p:cNvPr>
          <p:cNvSpPr txBox="1"/>
          <p:nvPr>
            <p:ph idx="1" type="body"/>
          </p:nvPr>
        </p:nvSpPr>
        <p:spPr>
          <a:xfrm>
            <a:off x="4836375"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774" name="Google Shape;774;p92">
            <a:hlinkClick action="ppaction://hlinksldjump" r:id="rId5"/>
          </p:cNvPr>
          <p:cNvSpPr txBox="1"/>
          <p:nvPr>
            <p:ph idx="1" type="body"/>
          </p:nvPr>
        </p:nvSpPr>
        <p:spPr>
          <a:xfrm>
            <a:off x="733410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to Redesign Assessments</a:t>
            </a:r>
            <a:endParaRPr/>
          </a:p>
        </p:txBody>
      </p:sp>
      <p:sp>
        <p:nvSpPr>
          <p:cNvPr id="775" name="Google Shape;775;p92">
            <a:hlinkClick action="ppaction://hlinksldjump" r:id="rId6"/>
          </p:cNvPr>
          <p:cNvSpPr txBox="1"/>
          <p:nvPr>
            <p:ph idx="1" type="body"/>
          </p:nvPr>
        </p:nvSpPr>
        <p:spPr>
          <a:xfrm>
            <a:off x="7334100"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Updating Assessments</a:t>
            </a:r>
            <a:endParaRPr/>
          </a:p>
        </p:txBody>
      </p:sp>
      <p:sp>
        <p:nvSpPr>
          <p:cNvPr id="776" name="Google Shape;776;p92">
            <a:hlinkClick action="ppaction://hlinksldjump" r:id="rId7"/>
          </p:cNvPr>
          <p:cNvSpPr txBox="1"/>
          <p:nvPr>
            <p:ph idx="1" type="body"/>
          </p:nvPr>
        </p:nvSpPr>
        <p:spPr>
          <a:xfrm>
            <a:off x="23386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are  Assessments </a:t>
            </a:r>
            <a:endParaRPr/>
          </a:p>
        </p:txBody>
      </p:sp>
      <p:sp>
        <p:nvSpPr>
          <p:cNvPr id="777" name="Google Shape;777;p92"/>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#3: Redesigning Assessments</a:t>
            </a:r>
            <a:endParaRPr sz="3400">
              <a:solidFill>
                <a:schemeClr val="dk1"/>
              </a:solidFill>
            </a:endParaRPr>
          </a:p>
        </p:txBody>
      </p:sp>
      <p:sp>
        <p:nvSpPr>
          <p:cNvPr id="778" name="Google Shape;778;p92"/>
          <p:cNvSpPr/>
          <p:nvPr/>
        </p:nvSpPr>
        <p:spPr>
          <a:xfrm>
            <a:off x="3915750"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92"/>
          <p:cNvSpPr/>
          <p:nvPr/>
        </p:nvSpPr>
        <p:spPr>
          <a:xfrm>
            <a:off x="6431288"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92"/>
          <p:cNvSpPr/>
          <p:nvPr/>
        </p:nvSpPr>
        <p:spPr>
          <a:xfrm rot="5400000">
            <a:off x="7680138" y="3156038"/>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92"/>
          <p:cNvSpPr/>
          <p:nvPr/>
        </p:nvSpPr>
        <p:spPr>
          <a:xfrm flipH="1">
            <a:off x="6431288" y="4363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92"/>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Choose where to start by clicking on the box you want to explore.You can progress through the slides in order as well. </a:t>
            </a:r>
            <a:r>
              <a:rPr lang="en"/>
              <a:t> The green topic box is the next topic. </a:t>
            </a:r>
            <a:endParaRPr/>
          </a:p>
        </p:txBody>
      </p:sp>
      <p:sp>
        <p:nvSpPr>
          <p:cNvPr id="138" name="Google Shape;138;p21">
            <a:hlinkClick action="ppaction://hlinksldjump" r:id="rId3"/>
          </p:cNvPr>
          <p:cNvSpPr txBox="1"/>
          <p:nvPr>
            <p:ph idx="1" type="body"/>
          </p:nvPr>
        </p:nvSpPr>
        <p:spPr>
          <a:xfrm>
            <a:off x="230597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is Generative AI</a:t>
            </a:r>
            <a:endParaRPr/>
          </a:p>
        </p:txBody>
      </p:sp>
      <p:sp>
        <p:nvSpPr>
          <p:cNvPr id="139" name="Google Shape;139;p21">
            <a:hlinkClick action="ppaction://hlinksldjump" r:id="rId4"/>
          </p:cNvPr>
          <p:cNvSpPr txBox="1"/>
          <p:nvPr>
            <p:ph idx="1" type="body"/>
          </p:nvPr>
        </p:nvSpPr>
        <p:spPr>
          <a:xfrm>
            <a:off x="4572000"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t>
            </a:r>
            <a:br>
              <a:rPr lang="en"/>
            </a:br>
            <a:r>
              <a:rPr lang="en"/>
              <a:t>GenAI can do</a:t>
            </a:r>
            <a:endParaRPr/>
          </a:p>
        </p:txBody>
      </p:sp>
      <p:sp>
        <p:nvSpPr>
          <p:cNvPr id="140" name="Google Shape;140;p21">
            <a:hlinkClick action="ppaction://hlinksldjump" r:id="rId5"/>
          </p:cNvPr>
          <p:cNvSpPr txBox="1"/>
          <p:nvPr>
            <p:ph idx="1" type="body"/>
          </p:nvPr>
        </p:nvSpPr>
        <p:spPr>
          <a:xfrm>
            <a:off x="2305975"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141" name="Google Shape;141;p21">
            <a:hlinkClick action="ppaction://hlinksldjump" r:id="rId6"/>
          </p:cNvPr>
          <p:cNvSpPr txBox="1"/>
          <p:nvPr>
            <p:ph idx="1" type="body"/>
          </p:nvPr>
        </p:nvSpPr>
        <p:spPr>
          <a:xfrm>
            <a:off x="6838025" y="35731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do I test its impact on my class</a:t>
            </a:r>
            <a:endParaRPr/>
          </a:p>
        </p:txBody>
      </p:sp>
      <p:sp>
        <p:nvSpPr>
          <p:cNvPr id="142" name="Google Shape;142;p21">
            <a:hlinkClick action="ppaction://hlinksldjump" r:id="rId7"/>
          </p:cNvPr>
          <p:cNvSpPr txBox="1"/>
          <p:nvPr>
            <p:ph idx="1" type="body"/>
          </p:nvPr>
        </p:nvSpPr>
        <p:spPr>
          <a:xfrm>
            <a:off x="4677938" y="3573150"/>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AI Tools you might want students to use</a:t>
            </a:r>
            <a:endParaRPr/>
          </a:p>
        </p:txBody>
      </p:sp>
      <p:sp>
        <p:nvSpPr>
          <p:cNvPr id="143" name="Google Shape;143;p21">
            <a:hlinkClick action="ppaction://hlinksldjump" r:id="rId8"/>
          </p:cNvPr>
          <p:cNvSpPr txBox="1"/>
          <p:nvPr>
            <p:ph idx="1" type="body"/>
          </p:nvPr>
        </p:nvSpPr>
        <p:spPr>
          <a:xfrm>
            <a:off x="6838025" y="949858"/>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should I care about GenAI</a:t>
            </a:r>
            <a:endParaRPr/>
          </a:p>
        </p:txBody>
      </p:sp>
      <p:sp>
        <p:nvSpPr>
          <p:cNvPr id="144" name="Google Shape;144;p21"/>
          <p:cNvSpPr/>
          <p:nvPr/>
        </p:nvSpPr>
        <p:spPr>
          <a:xfrm>
            <a:off x="3916400" y="1544125"/>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6149100" y="16919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rot="10800000">
            <a:off x="3975975"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rot="5400000">
            <a:off x="7298825" y="300355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rot="10800000">
            <a:off x="6149100" y="4315200"/>
            <a:ext cx="6555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txBox="1"/>
          <p:nvPr/>
        </p:nvSpPr>
        <p:spPr>
          <a:xfrm>
            <a:off x="0" y="0"/>
            <a:ext cx="8911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rPr>
              <a:t>Entry Point #1: GenAI &amp; Learning</a:t>
            </a:r>
            <a:endParaRPr sz="3800">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93"/>
          <p:cNvSpPr txBox="1"/>
          <p:nvPr>
            <p:ph type="title"/>
          </p:nvPr>
        </p:nvSpPr>
        <p:spPr>
          <a:xfrm>
            <a:off x="628639" y="2002640"/>
            <a:ext cx="7886700" cy="2852700"/>
          </a:xfrm>
          <a:prstGeom prst="rect">
            <a:avLst/>
          </a:prstGeom>
        </p:spPr>
        <p:txBody>
          <a:bodyPr anchorCtr="0" anchor="b" bIns="33600" lIns="67225" spcFirstLastPara="1" rIns="67225" wrap="square" tIns="33600">
            <a:normAutofit fontScale="90000"/>
          </a:bodyPr>
          <a:lstStyle/>
          <a:p>
            <a:pPr indent="0" lvl="0" marL="0" rtl="0" algn="l">
              <a:spcBef>
                <a:spcPts val="0"/>
              </a:spcBef>
              <a:spcAft>
                <a:spcPts val="0"/>
              </a:spcAft>
              <a:buNone/>
            </a:pPr>
            <a:r>
              <a:rPr lang="en"/>
              <a:t>Why Rethink Assessments in the GenAI era?</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94"/>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Rethink Assessments in the GenAI Era?</a:t>
            </a:r>
            <a:endParaRPr/>
          </a:p>
        </p:txBody>
      </p:sp>
      <p:sp>
        <p:nvSpPr>
          <p:cNvPr id="793" name="Google Shape;793;p94"/>
          <p:cNvSpPr txBox="1"/>
          <p:nvPr>
            <p:ph idx="1" type="body"/>
          </p:nvPr>
        </p:nvSpPr>
        <p:spPr>
          <a:xfrm>
            <a:off x="311700" y="1518533"/>
            <a:ext cx="85206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Reason #1: To maintain assessment validity, the only other options are Banning GenAI or Securing every assessment</a:t>
            </a:r>
            <a:endParaRPr b="1"/>
          </a:p>
          <a:p>
            <a:pPr indent="-342900" lvl="1" marL="457200" rtl="0" algn="l">
              <a:spcBef>
                <a:spcPts val="1200"/>
              </a:spcBef>
              <a:spcAft>
                <a:spcPts val="0"/>
              </a:spcAft>
              <a:buSzPts val="1800"/>
              <a:buChar char="○"/>
            </a:pPr>
            <a:r>
              <a:rPr lang="en" sz="1800"/>
              <a:t>Banning won’t work (students will use it anyway) and violations of the ban won’t be easily detected</a:t>
            </a:r>
            <a:endParaRPr sz="1800"/>
          </a:p>
          <a:p>
            <a:pPr indent="-342900" lvl="2" marL="914400" rtl="0" algn="l">
              <a:spcBef>
                <a:spcPts val="0"/>
              </a:spcBef>
              <a:spcAft>
                <a:spcPts val="0"/>
              </a:spcAft>
              <a:buSzPts val="1800"/>
              <a:buChar char="■"/>
            </a:pPr>
            <a:r>
              <a:rPr lang="en" sz="1800"/>
              <a:t>Most AI Detectors do NOT work</a:t>
            </a:r>
            <a:endParaRPr sz="1800"/>
          </a:p>
          <a:p>
            <a:pPr indent="-342900" lvl="3" marL="1371600" rtl="0" algn="l">
              <a:spcBef>
                <a:spcPts val="0"/>
              </a:spcBef>
              <a:spcAft>
                <a:spcPts val="0"/>
              </a:spcAft>
              <a:buSzPts val="1800"/>
              <a:buChar char="●"/>
            </a:pPr>
            <a:r>
              <a:rPr lang="en" sz="1800" u="sng">
                <a:solidFill>
                  <a:schemeClr val="hlink"/>
                </a:solidFill>
                <a:hlinkClick r:id="rId3"/>
              </a:rPr>
              <a:t>they are often wrong</a:t>
            </a:r>
            <a:endParaRPr sz="1800"/>
          </a:p>
          <a:p>
            <a:pPr indent="-342900" lvl="3" marL="1371600" rtl="0" algn="l">
              <a:spcBef>
                <a:spcPts val="0"/>
              </a:spcBef>
              <a:spcAft>
                <a:spcPts val="0"/>
              </a:spcAft>
              <a:buSzPts val="1800"/>
              <a:buChar char="●"/>
            </a:pPr>
            <a:r>
              <a:rPr lang="en" sz="1800" u="sng">
                <a:solidFill>
                  <a:schemeClr val="hlink"/>
                </a:solidFill>
                <a:hlinkClick r:id="rId4"/>
              </a:rPr>
              <a:t>may be biased with non-native English writ</a:t>
            </a:r>
            <a:r>
              <a:rPr lang="en" sz="1800"/>
              <a:t>ing</a:t>
            </a:r>
            <a:endParaRPr sz="1800"/>
          </a:p>
          <a:p>
            <a:pPr indent="-342900" lvl="3" marL="1371600" rtl="0" algn="l">
              <a:spcBef>
                <a:spcPts val="0"/>
              </a:spcBef>
              <a:spcAft>
                <a:spcPts val="0"/>
              </a:spcAft>
              <a:buSzPts val="1800"/>
              <a:buChar char="●"/>
            </a:pPr>
            <a:r>
              <a:rPr lang="en" sz="1800" u="sng">
                <a:solidFill>
                  <a:schemeClr val="hlink"/>
                </a:solidFill>
                <a:hlinkClick r:id="rId5"/>
              </a:rPr>
              <a:t>are easily thwarted </a:t>
            </a:r>
            <a:endParaRPr sz="1800"/>
          </a:p>
          <a:p>
            <a:pPr indent="-342900" lvl="3" marL="1371600" rtl="0" algn="l">
              <a:spcBef>
                <a:spcPts val="0"/>
              </a:spcBef>
              <a:spcAft>
                <a:spcPts val="0"/>
              </a:spcAft>
              <a:buSzPts val="1800"/>
              <a:buChar char="●"/>
            </a:pPr>
            <a:r>
              <a:rPr lang="en" sz="1800" u="sng">
                <a:solidFill>
                  <a:schemeClr val="hlink"/>
                </a:solidFill>
                <a:hlinkClick r:id="rId6"/>
              </a:rPr>
              <a:t>s</a:t>
            </a:r>
            <a:r>
              <a:rPr lang="en" sz="1800" u="sng">
                <a:solidFill>
                  <a:schemeClr val="hlink"/>
                </a:solidFill>
                <a:hlinkClick r:id="rId7"/>
              </a:rPr>
              <a:t>ee this research study</a:t>
            </a:r>
            <a:endParaRPr sz="1800"/>
          </a:p>
          <a:p>
            <a:pPr indent="0" lvl="0" marL="914400" rtl="0" algn="l">
              <a:spcBef>
                <a:spcPts val="1200"/>
              </a:spcBef>
              <a:spcAft>
                <a:spcPts val="0"/>
              </a:spcAft>
              <a:buNone/>
            </a:pPr>
            <a:r>
              <a:t/>
            </a:r>
            <a:endParaRPr/>
          </a:p>
          <a:p>
            <a:pPr indent="-342900" lvl="1" marL="457200" rtl="0" algn="l">
              <a:spcBef>
                <a:spcPts val="1200"/>
              </a:spcBef>
              <a:spcAft>
                <a:spcPts val="0"/>
              </a:spcAft>
              <a:buSzPts val="1800"/>
              <a:buChar char="○"/>
            </a:pPr>
            <a:r>
              <a:rPr lang="en" sz="1800"/>
              <a:t>Securing every assessment (i.e., having students complete them in a proctored setting) may:</a:t>
            </a:r>
            <a:endParaRPr sz="1800"/>
          </a:p>
          <a:p>
            <a:pPr indent="-342900" lvl="2" marL="914400" rtl="0" algn="l">
              <a:spcBef>
                <a:spcPts val="0"/>
              </a:spcBef>
              <a:spcAft>
                <a:spcPts val="0"/>
              </a:spcAft>
              <a:buSzPts val="1800"/>
              <a:buChar char="■"/>
            </a:pPr>
            <a:r>
              <a:rPr lang="en" sz="1800"/>
              <a:t>disproportionately </a:t>
            </a:r>
            <a:r>
              <a:rPr lang="en" sz="1800"/>
              <a:t>disadvantage</a:t>
            </a:r>
            <a:r>
              <a:rPr lang="en" sz="1800"/>
              <a:t> students with disabilities</a:t>
            </a:r>
            <a:endParaRPr sz="1800"/>
          </a:p>
          <a:p>
            <a:pPr indent="-342900" lvl="2" marL="914400" rtl="0" algn="l">
              <a:spcBef>
                <a:spcPts val="0"/>
              </a:spcBef>
              <a:spcAft>
                <a:spcPts val="0"/>
              </a:spcAft>
              <a:buSzPts val="1800"/>
              <a:buChar char="■"/>
            </a:pPr>
            <a:r>
              <a:rPr lang="en" sz="1800"/>
              <a:t>take a lot of resources (and class time)</a:t>
            </a:r>
            <a:endParaRPr sz="1800"/>
          </a:p>
          <a:p>
            <a:pPr indent="-342900" lvl="2" marL="914400" rtl="0" algn="l">
              <a:spcBef>
                <a:spcPts val="0"/>
              </a:spcBef>
              <a:spcAft>
                <a:spcPts val="0"/>
              </a:spcAft>
              <a:buSzPts val="1800"/>
              <a:buChar char="■"/>
            </a:pPr>
            <a:r>
              <a:rPr lang="en" sz="1800"/>
              <a:t>not be the right choice for assessing all learning outcomes</a:t>
            </a:r>
            <a:endParaRPr sz="18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95"/>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Rethink Assessments in the GenAI Era?</a:t>
            </a:r>
            <a:endParaRPr/>
          </a:p>
        </p:txBody>
      </p:sp>
      <p:sp>
        <p:nvSpPr>
          <p:cNvPr id="799" name="Google Shape;799;p95"/>
          <p:cNvSpPr txBox="1"/>
          <p:nvPr>
            <p:ph idx="1" type="body"/>
          </p:nvPr>
        </p:nvSpPr>
        <p:spPr>
          <a:xfrm>
            <a:off x="311700" y="1518530"/>
            <a:ext cx="8520600" cy="20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Reason #2: Our graduates may be expected to be able to work with, not without, GenAI tools</a:t>
            </a:r>
            <a:endParaRPr b="1"/>
          </a:p>
          <a:p>
            <a:pPr indent="-342900" lvl="0" marL="457200" rtl="0" algn="l">
              <a:spcBef>
                <a:spcPts val="1200"/>
              </a:spcBef>
              <a:spcAft>
                <a:spcPts val="0"/>
              </a:spcAft>
              <a:buSzPts val="1800"/>
              <a:buChar char="●"/>
            </a:pPr>
            <a:r>
              <a:rPr lang="en"/>
              <a:t>Incorporating GenAI tools into assessments may better equip our students for life after graduation</a:t>
            </a:r>
            <a:endParaRPr/>
          </a:p>
        </p:txBody>
      </p:sp>
      <p:pic>
        <p:nvPicPr>
          <p:cNvPr id="800" name="Google Shape;800;p95">
            <a:hlinkClick r:id="rId3"/>
          </p:cNvPr>
          <p:cNvPicPr preferRelativeResize="0"/>
          <p:nvPr/>
        </p:nvPicPr>
        <p:blipFill>
          <a:blip r:embed="rId4">
            <a:alphaModFix/>
          </a:blip>
          <a:stretch>
            <a:fillRect/>
          </a:stretch>
        </p:blipFill>
        <p:spPr>
          <a:xfrm>
            <a:off x="1693100" y="3300600"/>
            <a:ext cx="6001100" cy="33809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96"/>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Rethink Assessments</a:t>
            </a:r>
            <a:endParaRPr/>
          </a:p>
        </p:txBody>
      </p:sp>
      <p:sp>
        <p:nvSpPr>
          <p:cNvPr id="806" name="Google Shape;806;p96"/>
          <p:cNvSpPr txBox="1"/>
          <p:nvPr>
            <p:ph idx="1" type="body"/>
          </p:nvPr>
        </p:nvSpPr>
        <p:spPr>
          <a:xfrm>
            <a:off x="386875" y="1515649"/>
            <a:ext cx="8520600" cy="497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Reason #3: </a:t>
            </a:r>
            <a:r>
              <a:rPr b="1" lang="en"/>
              <a:t>Necessary to maintain student engagement in the learning process</a:t>
            </a:r>
            <a:endParaRPr b="1"/>
          </a:p>
          <a:p>
            <a:pPr indent="-342900" lvl="0" marL="457200" rtl="0" algn="l">
              <a:spcBef>
                <a:spcPts val="1200"/>
              </a:spcBef>
              <a:spcAft>
                <a:spcPts val="0"/>
              </a:spcAft>
              <a:buSzPts val="1800"/>
              <a:buChar char="●"/>
            </a:pPr>
            <a:r>
              <a:rPr lang="en"/>
              <a:t>Assessments need to be rethought from time to time due to advances in technology, changes in the student population, or evolution of knowledge</a:t>
            </a:r>
            <a:endParaRPr/>
          </a:p>
          <a:p>
            <a:pPr indent="-342900" lvl="0" marL="457200" rtl="0" algn="l">
              <a:spcBef>
                <a:spcPts val="0"/>
              </a:spcBef>
              <a:spcAft>
                <a:spcPts val="0"/>
              </a:spcAft>
              <a:buSzPts val="1800"/>
              <a:buChar char="●"/>
            </a:pPr>
            <a:r>
              <a:rPr lang="en"/>
              <a:t>Students will cognitively offload their academic work (and therefore not learn what was intended) if the assessment seems “out-of-date” and easy to complete with GenAI</a:t>
            </a:r>
            <a:endParaRPr/>
          </a:p>
          <a:p>
            <a:pPr indent="-330200" lvl="1" marL="914400" rtl="0" algn="l">
              <a:spcBef>
                <a:spcPts val="0"/>
              </a:spcBef>
              <a:spcAft>
                <a:spcPts val="0"/>
              </a:spcAft>
              <a:buSzPts val="1600"/>
              <a:buChar char="○"/>
            </a:pPr>
            <a:r>
              <a:rPr lang="en" sz="1600"/>
              <a:t>Partly </a:t>
            </a:r>
            <a:r>
              <a:rPr lang="en" sz="1600"/>
              <a:t>because</a:t>
            </a:r>
            <a:r>
              <a:rPr lang="en" sz="1600"/>
              <a:t> they see cognitively offloading</a:t>
            </a:r>
            <a:r>
              <a:rPr baseline="30000" lang="en" sz="1600"/>
              <a:t> </a:t>
            </a:r>
            <a:r>
              <a:rPr lang="en" sz="1600"/>
              <a:t>often allowed d</a:t>
            </a:r>
            <a:r>
              <a:rPr lang="en" sz="1600"/>
              <a:t>uring assessments</a:t>
            </a:r>
            <a:endParaRPr sz="1600"/>
          </a:p>
          <a:p>
            <a:pPr indent="-330200" lvl="3" marL="1828800" rtl="0" algn="l">
              <a:spcBef>
                <a:spcPts val="0"/>
              </a:spcBef>
              <a:spcAft>
                <a:spcPts val="0"/>
              </a:spcAft>
              <a:buSzPts val="1600"/>
              <a:buChar char="●"/>
            </a:pPr>
            <a:r>
              <a:rPr lang="en" sz="1600"/>
              <a:t>Using an authorized notes sheet during a test</a:t>
            </a:r>
            <a:endParaRPr sz="1600"/>
          </a:p>
          <a:p>
            <a:pPr indent="-330200" lvl="3" marL="1828800" rtl="0" algn="l">
              <a:spcBef>
                <a:spcPts val="0"/>
              </a:spcBef>
              <a:spcAft>
                <a:spcPts val="0"/>
              </a:spcAft>
              <a:buSzPts val="1600"/>
              <a:buChar char="●"/>
            </a:pPr>
            <a:r>
              <a:rPr lang="en" sz="1600"/>
              <a:t>Using a calculator on a math-based test</a:t>
            </a:r>
            <a:endParaRPr sz="1600"/>
          </a:p>
          <a:p>
            <a:pPr indent="-330200" lvl="3" marL="1828800" rtl="0" algn="l">
              <a:spcBef>
                <a:spcPts val="0"/>
              </a:spcBef>
              <a:spcAft>
                <a:spcPts val="0"/>
              </a:spcAft>
              <a:buSzPts val="1600"/>
              <a:buChar char="●"/>
            </a:pPr>
            <a:r>
              <a:rPr lang="en" sz="1600"/>
              <a:t>Using spelling/grammar check in a paper</a:t>
            </a:r>
            <a:endParaRPr sz="1600"/>
          </a:p>
          <a:p>
            <a:pPr indent="-330200" lvl="3" marL="1828800" rtl="0" algn="l">
              <a:spcBef>
                <a:spcPts val="0"/>
              </a:spcBef>
              <a:spcAft>
                <a:spcPts val="0"/>
              </a:spcAft>
              <a:buSzPts val="1600"/>
              <a:buChar char="●"/>
            </a:pPr>
            <a:r>
              <a:rPr lang="en" sz="1600"/>
              <a:t>Using RefWorks to create a formatted list of references</a:t>
            </a:r>
            <a:endParaRPr sz="1600"/>
          </a:p>
          <a:p>
            <a:pPr indent="-330200" lvl="3" marL="1828800" rtl="0" algn="l">
              <a:spcBef>
                <a:spcPts val="0"/>
              </a:spcBef>
              <a:spcAft>
                <a:spcPts val="0"/>
              </a:spcAft>
              <a:buSzPts val="1600"/>
              <a:buChar char="●"/>
            </a:pPr>
            <a:r>
              <a:rPr lang="en" sz="1600"/>
              <a:t>Working with a partner</a:t>
            </a:r>
            <a:endParaRPr sz="1600"/>
          </a:p>
          <a:p>
            <a:pPr indent="-342900" lvl="0" marL="457200" rtl="0" algn="l">
              <a:spcBef>
                <a:spcPts val="0"/>
              </a:spcBef>
              <a:spcAft>
                <a:spcPts val="0"/>
              </a:spcAft>
              <a:buSzPts val="1800"/>
              <a:buChar char="●"/>
            </a:pPr>
            <a:r>
              <a:rPr lang="en"/>
              <a:t>Authentic assessments are more likely to keep students focused on learning (rather than cheating)</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97"/>
          <p:cNvSpPr txBox="1"/>
          <p:nvPr>
            <p:ph type="title"/>
          </p:nvPr>
        </p:nvSpPr>
        <p:spPr>
          <a:xfrm>
            <a:off x="311700" y="7911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Pre-GenAI Example of Cognitive Offloading</a:t>
            </a:r>
            <a:endParaRPr/>
          </a:p>
        </p:txBody>
      </p:sp>
      <p:sp>
        <p:nvSpPr>
          <p:cNvPr id="812" name="Google Shape;812;p97"/>
          <p:cNvSpPr txBox="1"/>
          <p:nvPr>
            <p:ph idx="1" type="body"/>
          </p:nvPr>
        </p:nvSpPr>
        <p:spPr>
          <a:xfrm>
            <a:off x="311700" y="1256396"/>
            <a:ext cx="8520600" cy="21726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A Math professor assigns homework from the practice problems at the end of a textbook chapter.</a:t>
            </a:r>
            <a:endParaRPr/>
          </a:p>
          <a:p>
            <a:pPr indent="-334327" lvl="0" marL="457200" rtl="0" algn="l">
              <a:spcBef>
                <a:spcPts val="0"/>
              </a:spcBef>
              <a:spcAft>
                <a:spcPts val="0"/>
              </a:spcAft>
              <a:buSzPct val="100000"/>
              <a:buChar char="●"/>
            </a:pPr>
            <a:r>
              <a:rPr lang="en"/>
              <a:t>The students copy from the textbook solutions and submit those copies for academic credit.</a:t>
            </a:r>
            <a:endParaRPr/>
          </a:p>
          <a:p>
            <a:pPr indent="-334327" lvl="0" marL="457200" rtl="0" algn="l">
              <a:spcBef>
                <a:spcPts val="0"/>
              </a:spcBef>
              <a:spcAft>
                <a:spcPts val="0"/>
              </a:spcAft>
              <a:buSzPct val="100000"/>
              <a:buChar char="●"/>
            </a:pPr>
            <a:r>
              <a:rPr lang="en"/>
              <a:t>The professor grades those submissions.</a:t>
            </a:r>
            <a:endParaRPr/>
          </a:p>
          <a:p>
            <a:pPr indent="-334327" lvl="0" marL="457200" rtl="0" algn="l">
              <a:spcBef>
                <a:spcPts val="0"/>
              </a:spcBef>
              <a:spcAft>
                <a:spcPts val="0"/>
              </a:spcAft>
              <a:buSzPct val="100000"/>
              <a:buChar char="●"/>
            </a:pPr>
            <a:r>
              <a:rPr lang="en"/>
              <a:t>The grades represent the students’ ability to copy and paste, not the students’ knowledge and abilities in MATH.</a:t>
            </a:r>
            <a:endParaRPr/>
          </a:p>
          <a:p>
            <a:pPr indent="-334327" lvl="0" marL="457200" rtl="0" algn="l">
              <a:spcBef>
                <a:spcPts val="0"/>
              </a:spcBef>
              <a:spcAft>
                <a:spcPts val="0"/>
              </a:spcAft>
              <a:buSzPct val="100000"/>
              <a:buChar char="●"/>
            </a:pPr>
            <a:r>
              <a:rPr lang="en"/>
              <a:t>The assessment has no (limited?) validity.</a:t>
            </a:r>
            <a:endParaRPr/>
          </a:p>
        </p:txBody>
      </p:sp>
      <p:sp>
        <p:nvSpPr>
          <p:cNvPr id="813" name="Google Shape;813;p97"/>
          <p:cNvSpPr txBox="1"/>
          <p:nvPr>
            <p:ph type="title"/>
          </p:nvPr>
        </p:nvSpPr>
        <p:spPr>
          <a:xfrm>
            <a:off x="426525" y="364918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GenAI Example of Cognitive Offloading</a:t>
            </a:r>
            <a:endParaRPr/>
          </a:p>
        </p:txBody>
      </p:sp>
      <p:sp>
        <p:nvSpPr>
          <p:cNvPr id="814" name="Google Shape;814;p97"/>
          <p:cNvSpPr txBox="1"/>
          <p:nvPr>
            <p:ph idx="1" type="body"/>
          </p:nvPr>
        </p:nvSpPr>
        <p:spPr>
          <a:xfrm>
            <a:off x="311700" y="4227146"/>
            <a:ext cx="8520600" cy="21726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A Psychology professor assigns an annotated bibliography</a:t>
            </a:r>
            <a:endParaRPr/>
          </a:p>
          <a:p>
            <a:pPr indent="-334327" lvl="0" marL="457200" rtl="0" algn="l">
              <a:spcBef>
                <a:spcPts val="0"/>
              </a:spcBef>
              <a:spcAft>
                <a:spcPts val="0"/>
              </a:spcAft>
              <a:buSzPct val="100000"/>
              <a:buChar char="●"/>
            </a:pPr>
            <a:r>
              <a:rPr lang="en"/>
              <a:t>The students use </a:t>
            </a:r>
            <a:r>
              <a:rPr lang="en" u="sng">
                <a:solidFill>
                  <a:schemeClr val="hlink"/>
                </a:solidFill>
                <a:hlinkClick r:id="rId3"/>
              </a:rPr>
              <a:t>ChatPDF</a:t>
            </a:r>
            <a:r>
              <a:rPr lang="en"/>
              <a:t> to summarize the articles, runs those summaries through </a:t>
            </a:r>
            <a:r>
              <a:rPr lang="en" u="sng">
                <a:solidFill>
                  <a:schemeClr val="hlink"/>
                </a:solidFill>
                <a:hlinkClick r:id="rId4"/>
              </a:rPr>
              <a:t>Quillbot</a:t>
            </a:r>
            <a:r>
              <a:rPr lang="en"/>
              <a:t>, and then copies and pastes the summaries into their annotated </a:t>
            </a:r>
            <a:r>
              <a:rPr lang="en"/>
              <a:t>bibliography</a:t>
            </a:r>
            <a:r>
              <a:rPr lang="en"/>
              <a:t> document</a:t>
            </a:r>
            <a:endParaRPr/>
          </a:p>
          <a:p>
            <a:pPr indent="-334327" lvl="0" marL="457200" rtl="0" algn="l">
              <a:spcBef>
                <a:spcPts val="0"/>
              </a:spcBef>
              <a:spcAft>
                <a:spcPts val="0"/>
              </a:spcAft>
              <a:buSzPct val="100000"/>
              <a:buChar char="●"/>
            </a:pPr>
            <a:r>
              <a:rPr lang="en"/>
              <a:t>The professor grades the Annotated Bibliographies</a:t>
            </a:r>
            <a:endParaRPr/>
          </a:p>
          <a:p>
            <a:pPr indent="-334327" lvl="0" marL="457200" rtl="0" algn="l">
              <a:spcBef>
                <a:spcPts val="0"/>
              </a:spcBef>
              <a:spcAft>
                <a:spcPts val="0"/>
              </a:spcAft>
              <a:buSzPct val="100000"/>
              <a:buChar char="●"/>
            </a:pPr>
            <a:r>
              <a:rPr lang="en"/>
              <a:t>The grades represent the students’ ability to use GenAI, not the students’ abilities to critically read and summarize research articles</a:t>
            </a:r>
            <a:endParaRPr/>
          </a:p>
          <a:p>
            <a:pPr indent="-334327" lvl="0" marL="457200" rtl="0" algn="l">
              <a:spcBef>
                <a:spcPts val="0"/>
              </a:spcBef>
              <a:spcAft>
                <a:spcPts val="0"/>
              </a:spcAft>
              <a:buSzPct val="100000"/>
              <a:buChar char="●"/>
            </a:pPr>
            <a:r>
              <a:rPr lang="en"/>
              <a:t>The assessment has no (limited?) validity.</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98"/>
          <p:cNvSpPr txBox="1"/>
          <p:nvPr>
            <p:ph type="title"/>
          </p:nvPr>
        </p:nvSpPr>
        <p:spPr>
          <a:xfrm>
            <a:off x="344375" y="658700"/>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of Easy Cognitive </a:t>
            </a:r>
            <a:endParaRPr/>
          </a:p>
          <a:p>
            <a:pPr indent="0" lvl="0" marL="0" rtl="0" algn="l">
              <a:spcBef>
                <a:spcPts val="0"/>
              </a:spcBef>
              <a:spcAft>
                <a:spcPts val="0"/>
              </a:spcAft>
              <a:buNone/>
            </a:pPr>
            <a:r>
              <a:rPr lang="en"/>
              <a:t>Offloading to GenAI</a:t>
            </a:r>
            <a:endParaRPr/>
          </a:p>
        </p:txBody>
      </p:sp>
      <p:sp>
        <p:nvSpPr>
          <p:cNvPr id="820" name="Google Shape;820;p98"/>
          <p:cNvSpPr txBox="1"/>
          <p:nvPr>
            <p:ph idx="1" type="body"/>
          </p:nvPr>
        </p:nvSpPr>
        <p:spPr>
          <a:xfrm>
            <a:off x="920225" y="2154476"/>
            <a:ext cx="3463800" cy="387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222222"/>
                </a:solidFill>
                <a:highlight>
                  <a:srgbClr val="FFFFFF"/>
                </a:highlight>
              </a:rPr>
              <a:t>Describe and analyze the processes by which a distinctively American identity was created and changed over time. What historical forces and events helped to forge this identity? In what specific ways has this identity been contested? Has this identity been broad and inclusive, or has it tended to create un-American or non-American “Others?”</a:t>
            </a:r>
            <a:endParaRPr baseline="30000" sz="1400">
              <a:solidFill>
                <a:srgbClr val="222222"/>
              </a:solidFill>
              <a:highlight>
                <a:srgbClr val="FFFFFF"/>
              </a:highlight>
            </a:endParaRPr>
          </a:p>
          <a:p>
            <a:pPr indent="0" lvl="0" marL="0" rtl="0" algn="l">
              <a:spcBef>
                <a:spcPts val="1200"/>
              </a:spcBef>
              <a:spcAft>
                <a:spcPts val="0"/>
              </a:spcAft>
              <a:buNone/>
            </a:pPr>
            <a:r>
              <a:t/>
            </a:r>
            <a:endParaRPr baseline="30000" sz="1400">
              <a:solidFill>
                <a:srgbClr val="222222"/>
              </a:solidFill>
              <a:highlight>
                <a:srgbClr val="FFFFFF"/>
              </a:highlight>
            </a:endParaRPr>
          </a:p>
          <a:p>
            <a:pPr indent="0" lvl="0" marL="0" rtl="0" algn="l">
              <a:spcBef>
                <a:spcPts val="1200"/>
              </a:spcBef>
              <a:spcAft>
                <a:spcPts val="1200"/>
              </a:spcAft>
              <a:buNone/>
            </a:pPr>
            <a:r>
              <a:rPr baseline="30000" lang="en" sz="1400" u="sng">
                <a:solidFill>
                  <a:schemeClr val="hlink"/>
                </a:solidFill>
                <a:highlight>
                  <a:srgbClr val="FFFFFF"/>
                </a:highlight>
                <a:hlinkClick r:id="rId3"/>
              </a:rPr>
              <a:t>Prompt found here</a:t>
            </a:r>
            <a:endParaRPr baseline="30000" sz="1400">
              <a:solidFill>
                <a:srgbClr val="222222"/>
              </a:solidFill>
              <a:highlight>
                <a:srgbClr val="FFFFFF"/>
              </a:highlight>
            </a:endParaRPr>
          </a:p>
        </p:txBody>
      </p:sp>
      <p:pic>
        <p:nvPicPr>
          <p:cNvPr id="821" name="Google Shape;821;p98"/>
          <p:cNvPicPr preferRelativeResize="0"/>
          <p:nvPr/>
        </p:nvPicPr>
        <p:blipFill>
          <a:blip r:embed="rId4">
            <a:alphaModFix/>
          </a:blip>
          <a:stretch>
            <a:fillRect/>
          </a:stretch>
        </p:blipFill>
        <p:spPr>
          <a:xfrm>
            <a:off x="4505882" y="0"/>
            <a:ext cx="4330592" cy="512442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99"/>
          <p:cNvSpPr txBox="1"/>
          <p:nvPr>
            <p:ph type="title"/>
          </p:nvPr>
        </p:nvSpPr>
        <p:spPr>
          <a:xfrm>
            <a:off x="311700" y="791156"/>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Heuristic for Determining if You Should Rethink Your Assessments</a:t>
            </a:r>
            <a:endParaRPr/>
          </a:p>
        </p:txBody>
      </p:sp>
      <p:sp>
        <p:nvSpPr>
          <p:cNvPr id="827" name="Google Shape;827;p99"/>
          <p:cNvSpPr txBox="1"/>
          <p:nvPr>
            <p:ph idx="1" type="body"/>
          </p:nvPr>
        </p:nvSpPr>
        <p:spPr>
          <a:xfrm>
            <a:off x="412625" y="1622524"/>
            <a:ext cx="8520600" cy="450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Is it an out-of-class assessment?</a:t>
            </a:r>
            <a:endParaRPr/>
          </a:p>
          <a:p>
            <a:pPr indent="-342900" lvl="0" marL="457200" rtl="0" algn="l">
              <a:spcBef>
                <a:spcPts val="0"/>
              </a:spcBef>
              <a:spcAft>
                <a:spcPts val="0"/>
              </a:spcAft>
              <a:buSzPts val="1800"/>
              <a:buAutoNum type="arabicPeriod"/>
            </a:pPr>
            <a:r>
              <a:rPr lang="en"/>
              <a:t>Is it written?</a:t>
            </a:r>
            <a:endParaRPr/>
          </a:p>
          <a:p>
            <a:pPr indent="-342900" lvl="0" marL="457200" rtl="0" algn="l">
              <a:spcBef>
                <a:spcPts val="0"/>
              </a:spcBef>
              <a:spcAft>
                <a:spcPts val="0"/>
              </a:spcAft>
              <a:buSzPts val="1800"/>
              <a:buAutoNum type="arabicPeriod"/>
            </a:pPr>
            <a:r>
              <a:rPr lang="en"/>
              <a:t>Does it require only lower-order skills?</a:t>
            </a:r>
            <a:endParaRPr/>
          </a:p>
          <a:p>
            <a:pPr indent="-342900" lvl="0" marL="457200" rtl="0" algn="l">
              <a:spcBef>
                <a:spcPts val="0"/>
              </a:spcBef>
              <a:spcAft>
                <a:spcPts val="0"/>
              </a:spcAft>
              <a:buSzPts val="1800"/>
              <a:buAutoNum type="arabicPeriod"/>
            </a:pPr>
            <a:r>
              <a:rPr lang="en"/>
              <a:t>Is the answer easily/readily generated and/or copied/pasted from online?</a:t>
            </a:r>
            <a:endParaRPr/>
          </a:p>
          <a:p>
            <a:pPr indent="-342900" lvl="0" marL="457200" rtl="0" algn="l">
              <a:spcBef>
                <a:spcPts val="0"/>
              </a:spcBef>
              <a:spcAft>
                <a:spcPts val="0"/>
              </a:spcAft>
              <a:buSzPts val="1800"/>
              <a:buAutoNum type="arabicPeriod"/>
            </a:pPr>
            <a:r>
              <a:rPr lang="en"/>
              <a:t>Is your assessment recycled from other quarters/classes?</a:t>
            </a:r>
            <a:endParaRPr/>
          </a:p>
          <a:p>
            <a:pPr indent="-342900" lvl="0" marL="457200" rtl="0" algn="l">
              <a:spcBef>
                <a:spcPts val="0"/>
              </a:spcBef>
              <a:spcAft>
                <a:spcPts val="0"/>
              </a:spcAft>
              <a:buSzPts val="1800"/>
              <a:buAutoNum type="arabicPeriod"/>
            </a:pPr>
            <a:r>
              <a:rPr lang="en"/>
              <a:t>Do you have the time and knowledge to rethink?</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rPr lang="en"/>
              <a:t>If yes to one or more of the above, need to rethink!</a:t>
            </a:r>
            <a:endParaRPr/>
          </a:p>
        </p:txBody>
      </p:sp>
      <p:sp>
        <p:nvSpPr>
          <p:cNvPr id="828" name="Google Shape;828;p99"/>
          <p:cNvSpPr txBox="1"/>
          <p:nvPr/>
        </p:nvSpPr>
        <p:spPr>
          <a:xfrm>
            <a:off x="513575" y="5283750"/>
            <a:ext cx="831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https://lx.uts.edu.au/collections/artificial-intelligence-in-learning-and-teaching/resources/ai-resilience-diagnostic-for-assessment-tasks/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0"/>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Another Heuristic: </a:t>
            </a:r>
            <a:r>
              <a:rPr lang="en"/>
              <a:t>Phil Newton’s Tool for Determining if you should </a:t>
            </a:r>
            <a:r>
              <a:rPr lang="en"/>
              <a:t>rethink</a:t>
            </a:r>
            <a:r>
              <a:rPr lang="en"/>
              <a:t> your assessments</a:t>
            </a:r>
            <a:endParaRPr/>
          </a:p>
        </p:txBody>
      </p:sp>
      <p:pic>
        <p:nvPicPr>
          <p:cNvPr id="834" name="Google Shape;834;p100">
            <a:hlinkClick r:id="rId3"/>
          </p:cNvPr>
          <p:cNvPicPr preferRelativeResize="0"/>
          <p:nvPr/>
        </p:nvPicPr>
        <p:blipFill>
          <a:blip r:embed="rId4">
            <a:alphaModFix/>
          </a:blip>
          <a:stretch>
            <a:fillRect/>
          </a:stretch>
        </p:blipFill>
        <p:spPr>
          <a:xfrm>
            <a:off x="152400" y="1509276"/>
            <a:ext cx="8520599" cy="4719101"/>
          </a:xfrm>
          <a:prstGeom prst="rect">
            <a:avLst/>
          </a:prstGeom>
          <a:noFill/>
          <a:ln>
            <a:noFill/>
          </a:ln>
        </p:spPr>
      </p:pic>
      <p:sp>
        <p:nvSpPr>
          <p:cNvPr id="835" name="Google Shape;835;p100"/>
          <p:cNvSpPr txBox="1"/>
          <p:nvPr/>
        </p:nvSpPr>
        <p:spPr>
          <a:xfrm>
            <a:off x="2828850" y="6380775"/>
            <a:ext cx="471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Phil explains this tool starting at 4:55 time in </a:t>
            </a:r>
            <a:r>
              <a:rPr lang="en" u="sng">
                <a:solidFill>
                  <a:schemeClr val="hlink"/>
                </a:solidFill>
                <a:hlinkClick r:id="rId5"/>
              </a:rPr>
              <a:t>this video</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01">
            <a:hlinkClick action="ppaction://hlinksldjump" r:id="rId3"/>
          </p:cNvPr>
          <p:cNvSpPr txBox="1"/>
          <p:nvPr>
            <p:ph idx="1" type="body"/>
          </p:nvPr>
        </p:nvSpPr>
        <p:spPr>
          <a:xfrm>
            <a:off x="483637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Rethink Assessments </a:t>
            </a:r>
            <a:endParaRPr/>
          </a:p>
        </p:txBody>
      </p:sp>
      <p:sp>
        <p:nvSpPr>
          <p:cNvPr id="841" name="Google Shape;841;p101">
            <a:hlinkClick action="ppaction://hlinksldjump" r:id="rId4"/>
          </p:cNvPr>
          <p:cNvSpPr txBox="1"/>
          <p:nvPr>
            <p:ph idx="1" type="body"/>
          </p:nvPr>
        </p:nvSpPr>
        <p:spPr>
          <a:xfrm>
            <a:off x="4836375"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842" name="Google Shape;842;p101">
            <a:hlinkClick action="ppaction://hlinksldjump" r:id="rId5"/>
          </p:cNvPr>
          <p:cNvSpPr txBox="1"/>
          <p:nvPr>
            <p:ph idx="1" type="body"/>
          </p:nvPr>
        </p:nvSpPr>
        <p:spPr>
          <a:xfrm>
            <a:off x="7334100" y="1062567"/>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to Redesign Assessments</a:t>
            </a:r>
            <a:endParaRPr/>
          </a:p>
        </p:txBody>
      </p:sp>
      <p:sp>
        <p:nvSpPr>
          <p:cNvPr id="843" name="Google Shape;843;p101">
            <a:hlinkClick action="ppaction://hlinksldjump" r:id="rId6"/>
          </p:cNvPr>
          <p:cNvSpPr txBox="1"/>
          <p:nvPr>
            <p:ph idx="1" type="body"/>
          </p:nvPr>
        </p:nvSpPr>
        <p:spPr>
          <a:xfrm>
            <a:off x="7334100"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Updating Assessments</a:t>
            </a:r>
            <a:endParaRPr/>
          </a:p>
        </p:txBody>
      </p:sp>
      <p:sp>
        <p:nvSpPr>
          <p:cNvPr id="844" name="Google Shape;844;p101">
            <a:hlinkClick action="ppaction://hlinksldjump" r:id="rId7"/>
          </p:cNvPr>
          <p:cNvSpPr txBox="1"/>
          <p:nvPr>
            <p:ph idx="1" type="body"/>
          </p:nvPr>
        </p:nvSpPr>
        <p:spPr>
          <a:xfrm>
            <a:off x="23386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are  Assessments </a:t>
            </a:r>
            <a:endParaRPr/>
          </a:p>
        </p:txBody>
      </p:sp>
      <p:sp>
        <p:nvSpPr>
          <p:cNvPr id="845" name="Google Shape;845;p101"/>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#3: Redesigning Assessments</a:t>
            </a:r>
            <a:endParaRPr sz="3400">
              <a:solidFill>
                <a:schemeClr val="dk1"/>
              </a:solidFill>
            </a:endParaRPr>
          </a:p>
        </p:txBody>
      </p:sp>
      <p:sp>
        <p:nvSpPr>
          <p:cNvPr id="846" name="Google Shape;846;p101"/>
          <p:cNvSpPr/>
          <p:nvPr/>
        </p:nvSpPr>
        <p:spPr>
          <a:xfrm>
            <a:off x="3915750"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01"/>
          <p:cNvSpPr/>
          <p:nvPr/>
        </p:nvSpPr>
        <p:spPr>
          <a:xfrm>
            <a:off x="6431288"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01"/>
          <p:cNvSpPr/>
          <p:nvPr/>
        </p:nvSpPr>
        <p:spPr>
          <a:xfrm rot="5400000">
            <a:off x="7680138" y="3156038"/>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01"/>
          <p:cNvSpPr/>
          <p:nvPr/>
        </p:nvSpPr>
        <p:spPr>
          <a:xfrm flipH="1">
            <a:off x="6431288" y="4363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01"/>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02"/>
          <p:cNvSpPr txBox="1"/>
          <p:nvPr>
            <p:ph type="title"/>
          </p:nvPr>
        </p:nvSpPr>
        <p:spPr>
          <a:xfrm>
            <a:off x="628639" y="2002640"/>
            <a:ext cx="7886700" cy="2852700"/>
          </a:xfrm>
          <a:prstGeom prst="rect">
            <a:avLst/>
          </a:prstGeom>
        </p:spPr>
        <p:txBody>
          <a:bodyPr anchorCtr="0" anchor="b" bIns="33600" lIns="67225" spcFirstLastPara="1" rIns="67225" wrap="square" tIns="33600">
            <a:normAutofit fontScale="90000"/>
          </a:bodyPr>
          <a:lstStyle/>
          <a:p>
            <a:pPr indent="0" lvl="0" marL="0" rtl="0" algn="l">
              <a:spcBef>
                <a:spcPts val="0"/>
              </a:spcBef>
              <a:spcAft>
                <a:spcPts val="0"/>
              </a:spcAft>
              <a:buNone/>
            </a:pPr>
            <a:r>
              <a:rPr lang="en"/>
              <a:t>How to </a:t>
            </a:r>
            <a:r>
              <a:rPr lang="en"/>
              <a:t>Redesign Assessments in the GenAI era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240175" y="17360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Generative Artificial Intelligence (GenAI)</a:t>
            </a:r>
            <a:endParaRPr/>
          </a:p>
        </p:txBody>
      </p:sp>
      <p:sp>
        <p:nvSpPr>
          <p:cNvPr id="155" name="Google Shape;155;p22"/>
          <p:cNvSpPr txBox="1"/>
          <p:nvPr>
            <p:ph idx="1" type="body"/>
          </p:nvPr>
        </p:nvSpPr>
        <p:spPr>
          <a:xfrm>
            <a:off x="240175" y="864975"/>
            <a:ext cx="8520600" cy="57402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GenAI is an umbrella term used to describe t</a:t>
            </a:r>
            <a:r>
              <a:rPr lang="en"/>
              <a:t>oo</a:t>
            </a:r>
            <a:r>
              <a:rPr lang="en" sz="1750"/>
              <a:t>ls </a:t>
            </a:r>
            <a:r>
              <a:rPr lang="en" sz="1750">
                <a:solidFill>
                  <a:srgbClr val="444746"/>
                </a:solidFill>
                <a:highlight>
                  <a:srgbClr val="FFFFFF"/>
                </a:highlight>
              </a:rPr>
              <a:t>that have been developed to interact with users by taking input (aka "the prompt") from a user and combining it with data on which it has been trained to generate new material</a:t>
            </a:r>
            <a:r>
              <a:rPr lang="en" sz="1750"/>
              <a:t>.</a:t>
            </a:r>
            <a:r>
              <a:rPr lang="en"/>
              <a:t> Or, as BingChat puts it:</a:t>
            </a:r>
            <a:endParaRPr/>
          </a:p>
          <a:p>
            <a:pPr indent="0" lvl="0" marL="914400" rtl="0" algn="l">
              <a:spcBef>
                <a:spcPts val="1200"/>
              </a:spcBef>
              <a:spcAft>
                <a:spcPts val="0"/>
              </a:spcAft>
              <a:buNone/>
            </a:pPr>
            <a:r>
              <a:rPr lang="en" sz="1500"/>
              <a:t>“I a</a:t>
            </a:r>
            <a:r>
              <a:rPr lang="en" sz="1500">
                <a:solidFill>
                  <a:srgbClr val="111111"/>
                </a:solidFill>
              </a:rPr>
              <a:t>m programmed to understand and generate human-like text, and to respond to user queries in a conversational manner. I use advanced machine learning techniques to generate my responses, and I am constantly learning and improving.”</a:t>
            </a:r>
            <a:endParaRPr sz="1500"/>
          </a:p>
          <a:p>
            <a:pPr indent="-334327" lvl="0" marL="457200" rtl="0" algn="l">
              <a:spcBef>
                <a:spcPts val="1200"/>
              </a:spcBef>
              <a:spcAft>
                <a:spcPts val="0"/>
              </a:spcAft>
              <a:buSzPct val="100000"/>
              <a:buChar char="●"/>
            </a:pPr>
            <a:r>
              <a:rPr lang="en"/>
              <a:t>GenAI has been around for a while, but it became an “overnight sensation” when OpenAI released their chatbot - ChatGPT 3 - in November 2022. Chat stands for “chatbot”, which is the interface that allows users to interact with the GPT platform (which is a large language model - LLM) in natural human language.</a:t>
            </a:r>
            <a:endParaRPr/>
          </a:p>
          <a:p>
            <a:pPr indent="0" lvl="0" marL="0" rtl="0" algn="l">
              <a:spcBef>
                <a:spcPts val="1200"/>
              </a:spcBef>
              <a:spcAft>
                <a:spcPts val="0"/>
              </a:spcAft>
              <a:buNone/>
            </a:pPr>
            <a:r>
              <a:rPr lang="en"/>
              <a:t>People are most familiar with </a:t>
            </a:r>
            <a:r>
              <a:rPr lang="en" u="sng">
                <a:solidFill>
                  <a:schemeClr val="hlink"/>
                </a:solidFill>
                <a:hlinkClick r:id="rId3"/>
              </a:rPr>
              <a:t>ChatGPT,</a:t>
            </a:r>
            <a:r>
              <a:rPr lang="en"/>
              <a:t> but other LLMs include </a:t>
            </a:r>
            <a:r>
              <a:rPr lang="en" u="sng">
                <a:solidFill>
                  <a:schemeClr val="hlink"/>
                </a:solidFill>
                <a:hlinkClick r:id="rId4"/>
              </a:rPr>
              <a:t>Bing Chat</a:t>
            </a:r>
            <a:r>
              <a:rPr lang="en"/>
              <a:t>, </a:t>
            </a:r>
            <a:r>
              <a:rPr lang="en" u="sng">
                <a:solidFill>
                  <a:schemeClr val="hlink"/>
                </a:solidFill>
                <a:hlinkClick r:id="rId5"/>
              </a:rPr>
              <a:t>Google Bard</a:t>
            </a:r>
            <a:r>
              <a:rPr lang="en"/>
              <a:t>, and </a:t>
            </a:r>
            <a:r>
              <a:rPr lang="en" u="sng">
                <a:solidFill>
                  <a:schemeClr val="hlink"/>
                </a:solidFill>
                <a:hlinkClick r:id="rId6"/>
              </a:rPr>
              <a:t>Github’s Co-Pilot</a:t>
            </a:r>
            <a:r>
              <a:rPr lang="en"/>
              <a:t>.</a:t>
            </a:r>
            <a:endParaRPr/>
          </a:p>
          <a:p>
            <a:pPr indent="0" lvl="0" marL="0" rtl="0" algn="l">
              <a:spcBef>
                <a:spcPts val="1200"/>
              </a:spcBef>
              <a:spcAft>
                <a:spcPts val="0"/>
              </a:spcAft>
              <a:buNone/>
            </a:pPr>
            <a:r>
              <a:rPr lang="en"/>
              <a:t>There are other GenAI tools as well that aren’t LLMs like</a:t>
            </a:r>
            <a:r>
              <a:rPr lang="en"/>
              <a:t> </a:t>
            </a:r>
            <a:r>
              <a:rPr lang="en" u="sng">
                <a:solidFill>
                  <a:schemeClr val="hlink"/>
                </a:solidFill>
                <a:hlinkClick r:id="rId7"/>
              </a:rPr>
              <a:t>Midjourney</a:t>
            </a:r>
            <a:r>
              <a:rPr lang="en"/>
              <a:t> and </a:t>
            </a:r>
            <a:r>
              <a:rPr lang="en" u="sng">
                <a:solidFill>
                  <a:schemeClr val="hlink"/>
                </a:solidFill>
                <a:hlinkClick r:id="rId8"/>
              </a:rPr>
              <a:t>Dall-E</a:t>
            </a:r>
            <a:r>
              <a:rPr lang="en"/>
              <a:t> (image generators), </a:t>
            </a:r>
            <a:endParaRPr/>
          </a:p>
          <a:p>
            <a:pPr indent="0" lvl="0" marL="457200" rtl="0" algn="l">
              <a:spcBef>
                <a:spcPts val="1200"/>
              </a:spcBef>
              <a:spcAft>
                <a:spcPts val="0"/>
              </a:spcAft>
              <a:buNone/>
            </a:pPr>
            <a:r>
              <a:rPr lang="en"/>
              <a:t>The tools have varying abilities of generating text versus images, music, computer code, etc. </a:t>
            </a:r>
            <a:endParaRPr/>
          </a:p>
          <a:p>
            <a:pPr indent="0" lvl="0" marL="0" rtl="0" algn="l">
              <a:spcBef>
                <a:spcPts val="1200"/>
              </a:spcBef>
              <a:spcAft>
                <a:spcPts val="1200"/>
              </a:spcAft>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03">
            <a:hlinkClick r:id="rId3"/>
          </p:cNvPr>
          <p:cNvSpPr txBox="1"/>
          <p:nvPr>
            <p:ph type="title"/>
          </p:nvPr>
        </p:nvSpPr>
        <p:spPr>
          <a:xfrm>
            <a:off x="311700" y="1147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Guiding Questions for Revising Assessments</a:t>
            </a:r>
            <a:endParaRPr/>
          </a:p>
        </p:txBody>
      </p:sp>
      <p:sp>
        <p:nvSpPr>
          <p:cNvPr id="861" name="Google Shape;861;p103"/>
          <p:cNvSpPr txBox="1"/>
          <p:nvPr>
            <p:ph idx="1" type="body"/>
          </p:nvPr>
        </p:nvSpPr>
        <p:spPr>
          <a:xfrm>
            <a:off x="311700" y="735875"/>
            <a:ext cx="9013800" cy="5655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(adapted from</a:t>
            </a:r>
            <a:r>
              <a:rPr lang="en" u="sng">
                <a:solidFill>
                  <a:schemeClr val="hlink"/>
                </a:solidFill>
                <a:hlinkClick r:id="rId4"/>
              </a:rPr>
              <a:t> Derek Bruff</a:t>
            </a:r>
            <a:r>
              <a:rPr lang="en"/>
              <a:t>)</a:t>
            </a:r>
            <a:endParaRPr/>
          </a:p>
          <a:p>
            <a:pPr indent="-342900" lvl="0" marL="749300" rtl="0" algn="l">
              <a:spcBef>
                <a:spcPts val="1200"/>
              </a:spcBef>
              <a:spcAft>
                <a:spcPts val="0"/>
              </a:spcAft>
              <a:buClr>
                <a:srgbClr val="333333"/>
              </a:buClr>
              <a:buSzPts val="1800"/>
              <a:buAutoNum type="arabicPeriod"/>
            </a:pPr>
            <a:r>
              <a:rPr lang="en">
                <a:solidFill>
                  <a:srgbClr val="333333"/>
                </a:solidFill>
                <a:highlight>
                  <a:srgbClr val="FFFFFF"/>
                </a:highlight>
              </a:rPr>
              <a:t>Why does this assessment make sense for this course?</a:t>
            </a:r>
            <a:endParaRPr>
              <a:solidFill>
                <a:srgbClr val="333333"/>
              </a:solidFill>
              <a:highlight>
                <a:srgbClr val="FFFFFF"/>
              </a:highlight>
            </a:endParaRPr>
          </a:p>
          <a:p>
            <a:pPr indent="-342900" lvl="0" marL="749300" rtl="0" algn="l">
              <a:spcBef>
                <a:spcPts val="0"/>
              </a:spcBef>
              <a:spcAft>
                <a:spcPts val="0"/>
              </a:spcAft>
              <a:buClr>
                <a:srgbClr val="333333"/>
              </a:buClr>
              <a:buSzPts val="1800"/>
              <a:buAutoNum type="arabicPeriod"/>
            </a:pPr>
            <a:r>
              <a:rPr lang="en">
                <a:solidFill>
                  <a:srgbClr val="333333"/>
                </a:solidFill>
                <a:highlight>
                  <a:srgbClr val="FFFFFF"/>
                </a:highlight>
              </a:rPr>
              <a:t>What are specific learning outcomes for this assessment?</a:t>
            </a:r>
            <a:endParaRPr>
              <a:solidFill>
                <a:srgbClr val="333333"/>
              </a:solidFill>
              <a:highlight>
                <a:srgbClr val="FFFFFF"/>
              </a:highlight>
            </a:endParaRPr>
          </a:p>
          <a:p>
            <a:pPr indent="-342900" lvl="0" marL="749300" rtl="0" algn="l">
              <a:spcBef>
                <a:spcPts val="0"/>
              </a:spcBef>
              <a:spcAft>
                <a:spcPts val="0"/>
              </a:spcAft>
              <a:buClr>
                <a:srgbClr val="333333"/>
              </a:buClr>
              <a:buSzPts val="1800"/>
              <a:buAutoNum type="arabicPeriod"/>
            </a:pPr>
            <a:r>
              <a:rPr lang="en">
                <a:solidFill>
                  <a:srgbClr val="333333"/>
                </a:solidFill>
                <a:highlight>
                  <a:srgbClr val="FFFFFF"/>
                </a:highlight>
              </a:rPr>
              <a:t>How might students use AI tools while working on this assessment?</a:t>
            </a:r>
            <a:endParaRPr>
              <a:solidFill>
                <a:srgbClr val="333333"/>
              </a:solidFill>
              <a:highlight>
                <a:srgbClr val="FFFFFF"/>
              </a:highlight>
            </a:endParaRPr>
          </a:p>
          <a:p>
            <a:pPr indent="-342900" lvl="0" marL="749300" rtl="0" algn="l">
              <a:spcBef>
                <a:spcPts val="0"/>
              </a:spcBef>
              <a:spcAft>
                <a:spcPts val="0"/>
              </a:spcAft>
              <a:buClr>
                <a:srgbClr val="333333"/>
              </a:buClr>
              <a:buSzPts val="1800"/>
              <a:buAutoNum type="arabicPeriod"/>
            </a:pPr>
            <a:r>
              <a:rPr lang="en">
                <a:solidFill>
                  <a:srgbClr val="333333"/>
                </a:solidFill>
                <a:highlight>
                  <a:srgbClr val="FFFFFF"/>
                </a:highlight>
              </a:rPr>
              <a:t>How might AI undercut the goals of this assessment? How could you mitigate this?</a:t>
            </a:r>
            <a:endParaRPr>
              <a:solidFill>
                <a:srgbClr val="333333"/>
              </a:solidFill>
              <a:highlight>
                <a:srgbClr val="FFFFFF"/>
              </a:highlight>
            </a:endParaRPr>
          </a:p>
          <a:p>
            <a:pPr indent="-342900" lvl="0" marL="749300" rtl="0" algn="l">
              <a:spcBef>
                <a:spcPts val="0"/>
              </a:spcBef>
              <a:spcAft>
                <a:spcPts val="0"/>
              </a:spcAft>
              <a:buClr>
                <a:srgbClr val="333333"/>
              </a:buClr>
              <a:buSzPts val="1800"/>
              <a:buAutoNum type="arabicPeriod"/>
            </a:pPr>
            <a:r>
              <a:rPr lang="en">
                <a:solidFill>
                  <a:srgbClr val="333333"/>
                </a:solidFill>
                <a:highlight>
                  <a:srgbClr val="FFFFFF"/>
                </a:highlight>
              </a:rPr>
              <a:t>How might AI enhance the assessment? </a:t>
            </a:r>
            <a:endParaRPr>
              <a:solidFill>
                <a:srgbClr val="333333"/>
              </a:solidFill>
              <a:highlight>
                <a:srgbClr val="FFFFFF"/>
              </a:highlight>
            </a:endParaRPr>
          </a:p>
          <a:p>
            <a:pPr indent="-342900" lvl="0" marL="749300" rtl="0" algn="l">
              <a:spcBef>
                <a:spcPts val="0"/>
              </a:spcBef>
              <a:spcAft>
                <a:spcPts val="0"/>
              </a:spcAft>
              <a:buClr>
                <a:srgbClr val="333333"/>
              </a:buClr>
              <a:buSzPts val="1800"/>
              <a:buAutoNum type="arabicPeriod"/>
            </a:pPr>
            <a:r>
              <a:rPr lang="en"/>
              <a:t>Is there anything students can use GenAI to do for your class?</a:t>
            </a:r>
            <a:endParaRPr/>
          </a:p>
          <a:p>
            <a:pPr indent="-317500" lvl="2" marL="1371600" rtl="0" algn="l">
              <a:spcBef>
                <a:spcPts val="0"/>
              </a:spcBef>
              <a:spcAft>
                <a:spcPts val="0"/>
              </a:spcAft>
              <a:buClr>
                <a:schemeClr val="dk2"/>
              </a:buClr>
              <a:buSzPts val="1400"/>
              <a:buAutoNum type="romanLcPeriod"/>
            </a:pPr>
            <a:r>
              <a:rPr lang="en"/>
              <a:t>Invention/brainstorming (solving the “blank page” syndrome)</a:t>
            </a:r>
            <a:endParaRPr/>
          </a:p>
          <a:p>
            <a:pPr indent="-317500" lvl="2" marL="1371600" rtl="0" algn="l">
              <a:spcBef>
                <a:spcPts val="0"/>
              </a:spcBef>
              <a:spcAft>
                <a:spcPts val="0"/>
              </a:spcAft>
              <a:buClr>
                <a:schemeClr val="dk2"/>
              </a:buClr>
              <a:buSzPts val="1400"/>
              <a:buAutoNum type="romanLcPeriod"/>
            </a:pPr>
            <a:r>
              <a:rPr lang="en" u="sng">
                <a:solidFill>
                  <a:schemeClr val="accent5"/>
                </a:solidFill>
                <a:hlinkClick r:id="rId5">
                  <a:extLst>
                    <a:ext uri="{A12FA001-AC4F-418D-AE19-62706E023703}">
                      <ahyp:hlinkClr val="tx"/>
                    </a:ext>
                  </a:extLst>
                </a:hlinkClick>
              </a:rPr>
              <a:t>Outlining</a:t>
            </a:r>
            <a:endParaRPr/>
          </a:p>
          <a:p>
            <a:pPr indent="-317500" lvl="2" marL="1371600" rtl="0" algn="l">
              <a:spcBef>
                <a:spcPts val="0"/>
              </a:spcBef>
              <a:spcAft>
                <a:spcPts val="0"/>
              </a:spcAft>
              <a:buClr>
                <a:schemeClr val="dk2"/>
              </a:buClr>
              <a:buSzPts val="1400"/>
              <a:buAutoNum type="romanLcPeriod"/>
            </a:pPr>
            <a:r>
              <a:rPr lang="en"/>
              <a:t>Revision</a:t>
            </a:r>
            <a:endParaRPr/>
          </a:p>
          <a:p>
            <a:pPr indent="-317500" lvl="2" marL="1371600" rtl="0" algn="l">
              <a:spcBef>
                <a:spcPts val="0"/>
              </a:spcBef>
              <a:spcAft>
                <a:spcPts val="0"/>
              </a:spcAft>
              <a:buClr>
                <a:schemeClr val="dk2"/>
              </a:buClr>
              <a:buSzPts val="1400"/>
              <a:buAutoNum type="romanLcPeriod"/>
            </a:pPr>
            <a:r>
              <a:rPr lang="en"/>
              <a:t>Research</a:t>
            </a:r>
            <a:endParaRPr/>
          </a:p>
          <a:p>
            <a:pPr indent="-342900" lvl="0" marL="457200" rtl="0" algn="l">
              <a:spcBef>
                <a:spcPts val="0"/>
              </a:spcBef>
              <a:spcAft>
                <a:spcPts val="0"/>
              </a:spcAft>
              <a:buClr>
                <a:schemeClr val="dk2"/>
              </a:buClr>
              <a:buSzPts val="1800"/>
              <a:buAutoNum type="arabicPeriod"/>
            </a:pPr>
            <a:r>
              <a:rPr lang="en"/>
              <a:t>Do the learning objectives support you using GenAI output as the starting point?</a:t>
            </a:r>
            <a:endParaRPr/>
          </a:p>
          <a:p>
            <a:pPr indent="-342900" lvl="0" marL="457200" rtl="0" algn="l">
              <a:spcBef>
                <a:spcPts val="0"/>
              </a:spcBef>
              <a:spcAft>
                <a:spcPts val="0"/>
              </a:spcAft>
              <a:buClr>
                <a:schemeClr val="dk2"/>
              </a:buClr>
              <a:buSzPts val="1800"/>
              <a:buAutoNum type="arabicPeriod"/>
            </a:pPr>
            <a:r>
              <a:rPr lang="en"/>
              <a:t>Can you intentionally infuse A.I. into an activity or assessment?</a:t>
            </a:r>
            <a:endParaRPr>
              <a:solidFill>
                <a:srgbClr val="333333"/>
              </a:solidFill>
              <a:highlight>
                <a:srgbClr val="FFFFFF"/>
              </a:highlight>
            </a:endParaRPr>
          </a:p>
          <a:p>
            <a:pPr indent="-342900" lvl="0" marL="457200" rtl="0" algn="l">
              <a:spcBef>
                <a:spcPts val="0"/>
              </a:spcBef>
              <a:spcAft>
                <a:spcPts val="0"/>
              </a:spcAft>
              <a:buClr>
                <a:schemeClr val="dk2"/>
              </a:buClr>
              <a:buSzPts val="1800"/>
              <a:buAutoNum type="arabicPeriod"/>
            </a:pPr>
            <a:r>
              <a:rPr lang="en">
                <a:solidFill>
                  <a:srgbClr val="333333"/>
                </a:solidFill>
                <a:highlight>
                  <a:srgbClr val="FFFFFF"/>
                </a:highlight>
              </a:rPr>
              <a:t>Can you build in a greater focus on the process (rather than product)?</a:t>
            </a:r>
            <a:endParaRPr>
              <a:solidFill>
                <a:srgbClr val="333333"/>
              </a:solidFill>
              <a:highlight>
                <a:srgbClr val="FFFFFF"/>
              </a:highlight>
            </a:endParaRPr>
          </a:p>
          <a:p>
            <a:pPr indent="-342900" lvl="0" marL="457200" rtl="0" algn="l">
              <a:spcBef>
                <a:spcPts val="0"/>
              </a:spcBef>
              <a:spcAft>
                <a:spcPts val="0"/>
              </a:spcAft>
              <a:buClr>
                <a:schemeClr val="dk2"/>
              </a:buClr>
              <a:buSzPts val="1800"/>
              <a:buAutoNum type="arabicPeriod"/>
            </a:pPr>
            <a:r>
              <a:rPr lang="en">
                <a:solidFill>
                  <a:srgbClr val="333333"/>
                </a:solidFill>
                <a:highlight>
                  <a:srgbClr val="FFFFFF"/>
                </a:highlight>
              </a:rPr>
              <a:t>Can you </a:t>
            </a:r>
            <a:r>
              <a:rPr lang="en">
                <a:solidFill>
                  <a:srgbClr val="333333"/>
                </a:solidFill>
                <a:highlight>
                  <a:srgbClr val="FFFFFF"/>
                </a:highlight>
              </a:rPr>
              <a:t>make the assessment more meaningful for students?</a:t>
            </a:r>
            <a:endParaRPr>
              <a:solidFill>
                <a:srgbClr val="333333"/>
              </a:solidFill>
              <a:highlight>
                <a:srgbClr val="FFFFFF"/>
              </a:highlight>
            </a:endParaRPr>
          </a:p>
          <a:p>
            <a:pPr indent="0" lvl="0" marL="0" rtl="0" algn="l">
              <a:spcBef>
                <a:spcPts val="1200"/>
              </a:spcBef>
              <a:spcAft>
                <a:spcPts val="1200"/>
              </a:spcAft>
              <a:buNone/>
            </a:pPr>
            <a:r>
              <a:rPr lang="en"/>
              <a:t>For a walk-through of how to apply some of these questions to an actual assignment, </a:t>
            </a:r>
            <a:r>
              <a:rPr lang="en" u="sng">
                <a:solidFill>
                  <a:schemeClr val="hlink"/>
                </a:solidFill>
                <a:hlinkClick r:id="rId6"/>
              </a:rPr>
              <a:t>click here</a:t>
            </a:r>
            <a:r>
              <a:rPr lang="en"/>
              <a:t>.</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04"/>
          <p:cNvSpPr txBox="1"/>
          <p:nvPr>
            <p:ph type="title"/>
          </p:nvPr>
        </p:nvSpPr>
        <p:spPr>
          <a:xfrm>
            <a:off x="311700" y="212131"/>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use GenAI to R</a:t>
            </a:r>
            <a:r>
              <a:rPr lang="en"/>
              <a:t>edesign Assessments</a:t>
            </a:r>
            <a:endParaRPr/>
          </a:p>
        </p:txBody>
      </p:sp>
      <p:pic>
        <p:nvPicPr>
          <p:cNvPr id="867" name="Google Shape;867;p104">
            <a:hlinkClick r:id="rId3"/>
          </p:cNvPr>
          <p:cNvPicPr preferRelativeResize="0"/>
          <p:nvPr/>
        </p:nvPicPr>
        <p:blipFill>
          <a:blip r:embed="rId4">
            <a:alphaModFix/>
          </a:blip>
          <a:stretch>
            <a:fillRect/>
          </a:stretch>
        </p:blipFill>
        <p:spPr>
          <a:xfrm>
            <a:off x="962750" y="705553"/>
            <a:ext cx="7869549" cy="5019298"/>
          </a:xfrm>
          <a:prstGeom prst="rect">
            <a:avLst/>
          </a:prstGeom>
          <a:noFill/>
          <a:ln>
            <a:noFill/>
          </a:ln>
        </p:spPr>
      </p:pic>
      <p:sp>
        <p:nvSpPr>
          <p:cNvPr id="868" name="Google Shape;868;p104"/>
          <p:cNvSpPr txBox="1"/>
          <p:nvPr/>
        </p:nvSpPr>
        <p:spPr>
          <a:xfrm>
            <a:off x="1144075" y="5569700"/>
            <a:ext cx="607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https://ro.uow.edu.au/cgi/viewcontent.cgi?article=3299&amp;context=jutlp</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grpSp>
        <p:nvGrpSpPr>
          <p:cNvPr id="873" name="Google Shape;873;p105"/>
          <p:cNvGrpSpPr/>
          <p:nvPr/>
        </p:nvGrpSpPr>
        <p:grpSpPr>
          <a:xfrm>
            <a:off x="3787604" y="530504"/>
            <a:ext cx="4902843" cy="6327771"/>
            <a:chOff x="3236250" y="60725"/>
            <a:chExt cx="4205200" cy="3758700"/>
          </a:xfrm>
        </p:grpSpPr>
        <p:pic>
          <p:nvPicPr>
            <p:cNvPr id="874" name="Google Shape;874;p105"/>
            <p:cNvPicPr preferRelativeResize="0"/>
            <p:nvPr/>
          </p:nvPicPr>
          <p:blipFill rotWithShape="1">
            <a:blip r:embed="rId3">
              <a:alphaModFix/>
            </a:blip>
            <a:srcRect b="0" l="2160" r="-2160" t="0"/>
            <a:stretch/>
          </p:blipFill>
          <p:spPr>
            <a:xfrm>
              <a:off x="3367150" y="2153650"/>
              <a:ext cx="4074300" cy="1665775"/>
            </a:xfrm>
            <a:prstGeom prst="rect">
              <a:avLst/>
            </a:prstGeom>
            <a:noFill/>
            <a:ln>
              <a:noFill/>
            </a:ln>
          </p:spPr>
        </p:pic>
        <p:pic>
          <p:nvPicPr>
            <p:cNvPr id="875" name="Google Shape;875;p105"/>
            <p:cNvPicPr preferRelativeResize="0"/>
            <p:nvPr/>
          </p:nvPicPr>
          <p:blipFill rotWithShape="1">
            <a:blip r:embed="rId4">
              <a:alphaModFix/>
            </a:blip>
            <a:srcRect b="52622" l="0" r="0" t="0"/>
            <a:stretch/>
          </p:blipFill>
          <p:spPr>
            <a:xfrm>
              <a:off x="3236250" y="60725"/>
              <a:ext cx="4160175" cy="2408050"/>
            </a:xfrm>
            <a:prstGeom prst="rect">
              <a:avLst/>
            </a:prstGeom>
            <a:noFill/>
            <a:ln>
              <a:noFill/>
            </a:ln>
          </p:spPr>
        </p:pic>
      </p:grpSp>
      <p:sp>
        <p:nvSpPr>
          <p:cNvPr id="876" name="Google Shape;876;p105"/>
          <p:cNvSpPr txBox="1"/>
          <p:nvPr/>
        </p:nvSpPr>
        <p:spPr>
          <a:xfrm>
            <a:off x="611925" y="5518975"/>
            <a:ext cx="607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https://ro.uow.edu.au/cgi/viewcontent.cgi?article=3299&amp;context=jutlp</a:t>
            </a:r>
            <a:endParaRPr/>
          </a:p>
        </p:txBody>
      </p:sp>
      <p:sp>
        <p:nvSpPr>
          <p:cNvPr id="877" name="Google Shape;877;p105"/>
          <p:cNvSpPr txBox="1"/>
          <p:nvPr>
            <p:ph type="title"/>
          </p:nvPr>
        </p:nvSpPr>
        <p:spPr>
          <a:xfrm>
            <a:off x="311700" y="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use GenAI to Redesign Assessments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06"/>
          <p:cNvSpPr txBox="1"/>
          <p:nvPr>
            <p:ph type="title"/>
          </p:nvPr>
        </p:nvSpPr>
        <p:spPr>
          <a:xfrm>
            <a:off x="390500" y="679767"/>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 learn how to use</a:t>
            </a:r>
            <a:r>
              <a:rPr lang="en"/>
              <a:t> GenAI in your teaching role, see </a:t>
            </a:r>
            <a:r>
              <a:rPr lang="en" u="sng">
                <a:solidFill>
                  <a:schemeClr val="hlink"/>
                </a:solidFill>
                <a:hlinkClick r:id="rId3"/>
              </a:rPr>
              <a:t>Prompting Higher Education Towards AI-Augmented Teaching and Learning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000"/>
              <a:t>The article covers how to use GenAI to:</a:t>
            </a:r>
            <a:endParaRPr sz="2000"/>
          </a:p>
          <a:p>
            <a:pPr indent="0" lvl="0" marL="0" rtl="0" algn="l">
              <a:spcBef>
                <a:spcPts val="0"/>
              </a:spcBef>
              <a:spcAft>
                <a:spcPts val="0"/>
              </a:spcAft>
              <a:buNone/>
            </a:pPr>
            <a:r>
              <a:t/>
            </a:r>
            <a:endParaRPr sz="2000"/>
          </a:p>
          <a:p>
            <a:pPr indent="-342900" lvl="0" marL="457200" rtl="0" algn="l">
              <a:spcBef>
                <a:spcPts val="0"/>
              </a:spcBef>
              <a:spcAft>
                <a:spcPts val="0"/>
              </a:spcAft>
              <a:buSzPct val="100000"/>
              <a:buChar char="●"/>
            </a:pPr>
            <a:r>
              <a:rPr lang="en" sz="2000"/>
              <a:t>Align Prompts with Learning Goals and Assessment Criteria</a:t>
            </a:r>
            <a:endParaRPr sz="2000"/>
          </a:p>
          <a:p>
            <a:pPr indent="-342900" lvl="0" marL="457200" rtl="0" algn="l">
              <a:spcBef>
                <a:spcPts val="0"/>
              </a:spcBef>
              <a:spcAft>
                <a:spcPts val="0"/>
              </a:spcAft>
              <a:buSzPct val="100000"/>
              <a:buChar char="●"/>
            </a:pPr>
            <a:r>
              <a:rPr lang="en" sz="2000"/>
              <a:t>Encourage Critical Thinking and Problem-Solving Skills</a:t>
            </a:r>
            <a:endParaRPr sz="2000"/>
          </a:p>
          <a:p>
            <a:pPr indent="-342900" lvl="0" marL="457200" rtl="0" algn="l">
              <a:spcBef>
                <a:spcPts val="0"/>
              </a:spcBef>
              <a:spcAft>
                <a:spcPts val="0"/>
              </a:spcAft>
              <a:buSzPct val="100000"/>
              <a:buChar char="●"/>
            </a:pPr>
            <a:r>
              <a:rPr lang="en" sz="2000"/>
              <a:t>Foster Student Engagement and Interaction  </a:t>
            </a:r>
            <a:endParaRPr sz="2000"/>
          </a:p>
          <a:p>
            <a:pPr indent="-342900" lvl="0" marL="457200" rtl="0" algn="l">
              <a:spcBef>
                <a:spcPts val="0"/>
              </a:spcBef>
              <a:spcAft>
                <a:spcPts val="0"/>
              </a:spcAft>
              <a:buSzPct val="100000"/>
              <a:buChar char="●"/>
            </a:pPr>
            <a:r>
              <a:rPr lang="en" sz="2000"/>
              <a:t>Ensure Prompts are Adaptable Across Learning Contexts</a:t>
            </a:r>
            <a:endParaRPr sz="2000"/>
          </a:p>
          <a:p>
            <a:pPr indent="-342900" lvl="0" marL="457200" rtl="0" algn="l">
              <a:spcBef>
                <a:spcPts val="0"/>
              </a:spcBef>
              <a:spcAft>
                <a:spcPts val="0"/>
              </a:spcAft>
              <a:buSzPct val="100000"/>
              <a:buChar char="●"/>
            </a:pPr>
            <a:r>
              <a:rPr lang="en" sz="2000"/>
              <a:t>Design assessments with AI-generated content</a:t>
            </a:r>
            <a:endParaRPr sz="2000"/>
          </a:p>
          <a:p>
            <a:pPr indent="-342900" lvl="0" marL="457200" rtl="0" algn="l">
              <a:spcBef>
                <a:spcPts val="0"/>
              </a:spcBef>
              <a:spcAft>
                <a:spcPts val="0"/>
              </a:spcAft>
              <a:buSzPct val="100000"/>
              <a:buChar char="●"/>
            </a:pPr>
            <a:r>
              <a:rPr lang="en" sz="2000"/>
              <a:t>Create Learning Experiences for Diverse Student Needs </a:t>
            </a:r>
            <a:endParaRPr sz="20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07">
            <a:hlinkClick action="ppaction://hlinksldjump" r:id="rId3"/>
          </p:cNvPr>
          <p:cNvSpPr txBox="1"/>
          <p:nvPr>
            <p:ph idx="1" type="body"/>
          </p:nvPr>
        </p:nvSpPr>
        <p:spPr>
          <a:xfrm>
            <a:off x="4836375"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Why Rethink Assessments </a:t>
            </a:r>
            <a:endParaRPr/>
          </a:p>
        </p:txBody>
      </p:sp>
      <p:sp>
        <p:nvSpPr>
          <p:cNvPr id="888" name="Google Shape;888;p107">
            <a:hlinkClick action="ppaction://hlinksldjump" r:id="rId4"/>
          </p:cNvPr>
          <p:cNvSpPr txBox="1"/>
          <p:nvPr>
            <p:ph idx="1" type="body"/>
          </p:nvPr>
        </p:nvSpPr>
        <p:spPr>
          <a:xfrm>
            <a:off x="4836375" y="3765392"/>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Additional Readings</a:t>
            </a:r>
            <a:endParaRPr/>
          </a:p>
        </p:txBody>
      </p:sp>
      <p:sp>
        <p:nvSpPr>
          <p:cNvPr id="889" name="Google Shape;889;p107">
            <a:hlinkClick action="ppaction://hlinksldjump" r:id="rId5"/>
          </p:cNvPr>
          <p:cNvSpPr txBox="1"/>
          <p:nvPr>
            <p:ph idx="1" type="body"/>
          </p:nvPr>
        </p:nvSpPr>
        <p:spPr>
          <a:xfrm>
            <a:off x="733410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How to Redesign Assessments</a:t>
            </a:r>
            <a:endParaRPr/>
          </a:p>
        </p:txBody>
      </p:sp>
      <p:sp>
        <p:nvSpPr>
          <p:cNvPr id="890" name="Google Shape;890;p107">
            <a:hlinkClick action="ppaction://hlinksldjump" r:id="rId6"/>
          </p:cNvPr>
          <p:cNvSpPr txBox="1"/>
          <p:nvPr>
            <p:ph idx="1" type="body"/>
          </p:nvPr>
        </p:nvSpPr>
        <p:spPr>
          <a:xfrm>
            <a:off x="7334100" y="3765392"/>
            <a:ext cx="1577100" cy="17688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Practical Ideas for Updating Assessments</a:t>
            </a:r>
            <a:endParaRPr/>
          </a:p>
        </p:txBody>
      </p:sp>
      <p:sp>
        <p:nvSpPr>
          <p:cNvPr id="891" name="Google Shape;891;p107">
            <a:hlinkClick action="ppaction://hlinksldjump" r:id="rId7"/>
          </p:cNvPr>
          <p:cNvSpPr txBox="1"/>
          <p:nvPr>
            <p:ph idx="1" type="body"/>
          </p:nvPr>
        </p:nvSpPr>
        <p:spPr>
          <a:xfrm>
            <a:off x="2338650" y="1062567"/>
            <a:ext cx="1577100" cy="17688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What are  Assessments </a:t>
            </a:r>
            <a:endParaRPr/>
          </a:p>
        </p:txBody>
      </p:sp>
      <p:sp>
        <p:nvSpPr>
          <p:cNvPr id="892" name="Google Shape;892;p107"/>
          <p:cNvSpPr txBox="1"/>
          <p:nvPr/>
        </p:nvSpPr>
        <p:spPr>
          <a:xfrm>
            <a:off x="0" y="0"/>
            <a:ext cx="8911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dk1"/>
                </a:solidFill>
              </a:rPr>
              <a:t>Entry Point #3: Redesigning Assessments</a:t>
            </a:r>
            <a:endParaRPr sz="3400">
              <a:solidFill>
                <a:schemeClr val="dk1"/>
              </a:solidFill>
            </a:endParaRPr>
          </a:p>
        </p:txBody>
      </p:sp>
      <p:sp>
        <p:nvSpPr>
          <p:cNvPr id="893" name="Google Shape;893;p107"/>
          <p:cNvSpPr/>
          <p:nvPr/>
        </p:nvSpPr>
        <p:spPr>
          <a:xfrm>
            <a:off x="3915750"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07"/>
          <p:cNvSpPr/>
          <p:nvPr/>
        </p:nvSpPr>
        <p:spPr>
          <a:xfrm>
            <a:off x="6431288" y="1804625"/>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07"/>
          <p:cNvSpPr/>
          <p:nvPr/>
        </p:nvSpPr>
        <p:spPr>
          <a:xfrm rot="5400000">
            <a:off x="7680138" y="3156038"/>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07"/>
          <p:cNvSpPr/>
          <p:nvPr/>
        </p:nvSpPr>
        <p:spPr>
          <a:xfrm flipH="1">
            <a:off x="6431288" y="4363800"/>
            <a:ext cx="885000" cy="28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07"/>
          <p:cNvSpPr txBox="1"/>
          <p:nvPr>
            <p:ph idx="1" type="body"/>
          </p:nvPr>
        </p:nvSpPr>
        <p:spPr>
          <a:xfrm>
            <a:off x="192325" y="972760"/>
            <a:ext cx="1577100" cy="4912500"/>
          </a:xfrm>
          <a:prstGeom prst="rect">
            <a:avLst/>
          </a:prstGeom>
          <a:solidFill>
            <a:srgbClr val="00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The box in green is where you’re headed next if you continue to progress through the slides. Otherwise, you can click on the next topic you want to explore.</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08"/>
          <p:cNvSpPr txBox="1"/>
          <p:nvPr>
            <p:ph type="title"/>
          </p:nvPr>
        </p:nvSpPr>
        <p:spPr>
          <a:xfrm>
            <a:off x="628639" y="2002640"/>
            <a:ext cx="7886700" cy="2852700"/>
          </a:xfrm>
          <a:prstGeom prst="rect">
            <a:avLst/>
          </a:prstGeom>
        </p:spPr>
        <p:txBody>
          <a:bodyPr anchorCtr="0" anchor="b" bIns="33600" lIns="67225" spcFirstLastPara="1" rIns="67225" wrap="square" tIns="33600">
            <a:normAutofit fontScale="90000"/>
          </a:bodyPr>
          <a:lstStyle/>
          <a:p>
            <a:pPr indent="0" lvl="0" marL="0" rtl="0" algn="l">
              <a:spcBef>
                <a:spcPts val="0"/>
              </a:spcBef>
              <a:spcAft>
                <a:spcPts val="0"/>
              </a:spcAft>
              <a:buNone/>
            </a:pPr>
            <a:r>
              <a:rPr lang="en"/>
              <a:t>Practical Ideas to Update Assessments</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09"/>
          <p:cNvSpPr txBox="1"/>
          <p:nvPr>
            <p:ph type="title"/>
          </p:nvPr>
        </p:nvSpPr>
        <p:spPr>
          <a:xfrm>
            <a:off x="311700" y="791156"/>
            <a:ext cx="8520600" cy="101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 Update the Assessment Prompt</a:t>
            </a:r>
            <a:endParaRPr/>
          </a:p>
          <a:p>
            <a:pPr indent="0" lvl="0" marL="0" rtl="0" algn="l">
              <a:spcBef>
                <a:spcPts val="0"/>
              </a:spcBef>
              <a:spcAft>
                <a:spcPts val="0"/>
              </a:spcAft>
              <a:buNone/>
            </a:pPr>
            <a:r>
              <a:rPr lang="en"/>
              <a:t>(aka the assignment question)</a:t>
            </a:r>
            <a:endParaRPr/>
          </a:p>
        </p:txBody>
      </p:sp>
      <p:sp>
        <p:nvSpPr>
          <p:cNvPr id="908" name="Google Shape;908;p109"/>
          <p:cNvSpPr txBox="1"/>
          <p:nvPr>
            <p:ph idx="1" type="body"/>
          </p:nvPr>
        </p:nvSpPr>
        <p:spPr>
          <a:xfrm>
            <a:off x="462000" y="1809050"/>
            <a:ext cx="8520600" cy="48852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Char char="●"/>
            </a:pPr>
            <a:r>
              <a:rPr lang="en" sz="2000"/>
              <a:t>To make it less effective to offload work to GenAI</a:t>
            </a:r>
            <a:endParaRPr sz="2000"/>
          </a:p>
          <a:p>
            <a:pPr indent="-342900" lvl="1" marL="914400" rtl="0" algn="l">
              <a:spcBef>
                <a:spcPts val="0"/>
              </a:spcBef>
              <a:spcAft>
                <a:spcPts val="0"/>
              </a:spcAft>
              <a:buSzPts val="1800"/>
              <a:buChar char="○"/>
            </a:pPr>
            <a:r>
              <a:rPr lang="en" sz="1800"/>
              <a:t>Move it up higher on Bloom’s Taxonomy</a:t>
            </a:r>
            <a:endParaRPr sz="1800"/>
          </a:p>
          <a:p>
            <a:pPr indent="-317500" lvl="2" marL="1371600" rtl="0" algn="l">
              <a:spcBef>
                <a:spcPts val="0"/>
              </a:spcBef>
              <a:spcAft>
                <a:spcPts val="0"/>
              </a:spcAft>
              <a:buSzPts val="1400"/>
              <a:buChar char="■"/>
            </a:pPr>
            <a:r>
              <a:rPr lang="en"/>
              <a:t>See next slide</a:t>
            </a:r>
            <a:endParaRPr/>
          </a:p>
          <a:p>
            <a:pPr indent="-342900" lvl="1" marL="914400" rtl="0" algn="l">
              <a:spcBef>
                <a:spcPts val="0"/>
              </a:spcBef>
              <a:spcAft>
                <a:spcPts val="0"/>
              </a:spcAft>
              <a:buSzPts val="1800"/>
              <a:buChar char="○"/>
            </a:pPr>
            <a:r>
              <a:rPr lang="en" sz="1800"/>
              <a:t>Require connections to in-class conversations/discussions</a:t>
            </a:r>
            <a:endParaRPr sz="1800"/>
          </a:p>
          <a:p>
            <a:pPr indent="-317500" lvl="2" marL="1371600" rtl="0" algn="l">
              <a:spcBef>
                <a:spcPts val="0"/>
              </a:spcBef>
              <a:spcAft>
                <a:spcPts val="0"/>
              </a:spcAft>
              <a:buSzPts val="1400"/>
              <a:buChar char="■"/>
            </a:pPr>
            <a:r>
              <a:rPr lang="en"/>
              <a:t>To effectively use GenAI for such assessments, the student would have to provide those conversations/discussions to the tool; not impossible, but it takes effort and so offloading to the tool may not seem as attractive</a:t>
            </a:r>
            <a:endParaRPr/>
          </a:p>
          <a:p>
            <a:pPr indent="-342900" lvl="1" marL="914400" rtl="0" algn="l">
              <a:spcBef>
                <a:spcPts val="0"/>
              </a:spcBef>
              <a:spcAft>
                <a:spcPts val="0"/>
              </a:spcAft>
              <a:buSzPts val="1800"/>
              <a:buChar char="○"/>
            </a:pPr>
            <a:r>
              <a:rPr lang="en" sz="1800"/>
              <a:t>Require use of course-assigned resources</a:t>
            </a:r>
            <a:endParaRPr sz="1800"/>
          </a:p>
          <a:p>
            <a:pPr indent="-317500" lvl="2" marL="1371600" rtl="0" algn="l">
              <a:spcBef>
                <a:spcPts val="0"/>
              </a:spcBef>
              <a:spcAft>
                <a:spcPts val="0"/>
              </a:spcAft>
              <a:buSzPts val="1400"/>
              <a:buChar char="■"/>
            </a:pPr>
            <a:r>
              <a:rPr lang="en"/>
              <a:t>Same as above</a:t>
            </a:r>
            <a:endParaRPr/>
          </a:p>
          <a:p>
            <a:pPr indent="-317500" lvl="2" marL="1371600" rtl="0" algn="l">
              <a:spcBef>
                <a:spcPts val="0"/>
              </a:spcBef>
              <a:spcAft>
                <a:spcPts val="0"/>
              </a:spcAft>
              <a:buSzPts val="1400"/>
              <a:buChar char="■"/>
            </a:pPr>
            <a:r>
              <a:rPr lang="en"/>
              <a:t>Also, GenAI tool may not have access to those resources unless the student provides them</a:t>
            </a:r>
            <a:endParaRPr/>
          </a:p>
          <a:p>
            <a:pPr indent="-317500" lvl="3" marL="1828800" rtl="0" algn="l">
              <a:spcBef>
                <a:spcPts val="0"/>
              </a:spcBef>
              <a:spcAft>
                <a:spcPts val="0"/>
              </a:spcAft>
              <a:buSzPts val="1400"/>
              <a:buChar char="●"/>
            </a:pPr>
            <a:r>
              <a:rPr lang="en"/>
              <a:t>And even if the tool does, GenAI can’t read! So, the output will be generic, off-topic, or factually incorrect</a:t>
            </a:r>
            <a:endParaRPr/>
          </a:p>
          <a:p>
            <a:pPr indent="-355600" lvl="0" marL="457200" rtl="0" algn="l">
              <a:spcBef>
                <a:spcPts val="0"/>
              </a:spcBef>
              <a:spcAft>
                <a:spcPts val="0"/>
              </a:spcAft>
              <a:buSzPts val="2000"/>
              <a:buChar char="●"/>
            </a:pPr>
            <a:r>
              <a:rPr lang="en" sz="2000"/>
              <a:t>T</a:t>
            </a:r>
            <a:r>
              <a:rPr lang="en" sz="2000"/>
              <a:t>o m</a:t>
            </a:r>
            <a:r>
              <a:rPr lang="en" sz="2000"/>
              <a:t>ake it more meaningful and personally relevant to the students</a:t>
            </a:r>
            <a:endParaRPr sz="2000"/>
          </a:p>
          <a:p>
            <a:pPr indent="-317500" lvl="1" marL="914400" rtl="0" algn="l">
              <a:spcBef>
                <a:spcPts val="0"/>
              </a:spcBef>
              <a:spcAft>
                <a:spcPts val="0"/>
              </a:spcAft>
              <a:buSzPts val="1400"/>
              <a:buChar char="○"/>
            </a:pPr>
            <a:r>
              <a:rPr lang="en"/>
              <a:t>This will enhance intrinsic motivations, which reduces the likelihood that students will want to cognitively offload their assessment to GenAI</a:t>
            </a:r>
            <a:endParaRPr/>
          </a:p>
          <a:p>
            <a:pPr indent="0" lvl="0" marL="0" rtl="0" algn="l">
              <a:spcBef>
                <a:spcPts val="1200"/>
              </a:spcBef>
              <a:spcAft>
                <a:spcPts val="1200"/>
              </a:spcAft>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110">
            <a:hlinkClick r:id="rId3"/>
          </p:cNvPr>
          <p:cNvPicPr preferRelativeResize="0"/>
          <p:nvPr/>
        </p:nvPicPr>
        <p:blipFill rotWithShape="1">
          <a:blip r:embed="rId4">
            <a:alphaModFix/>
          </a:blip>
          <a:srcRect b="0" l="0" r="0" t="5580"/>
          <a:stretch/>
        </p:blipFill>
        <p:spPr>
          <a:xfrm>
            <a:off x="713975" y="1"/>
            <a:ext cx="8242775" cy="6034674"/>
          </a:xfrm>
          <a:prstGeom prst="rect">
            <a:avLst/>
          </a:prstGeom>
          <a:noFill/>
          <a:ln>
            <a:noFill/>
          </a:ln>
        </p:spPr>
      </p:pic>
      <p:sp>
        <p:nvSpPr>
          <p:cNvPr id="914" name="Google Shape;914;p110"/>
          <p:cNvSpPr txBox="1"/>
          <p:nvPr/>
        </p:nvSpPr>
        <p:spPr>
          <a:xfrm>
            <a:off x="0" y="5733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thorough explanations of this graphic and how you can use it to update your assessment prompts,</a:t>
            </a:r>
            <a:r>
              <a:rPr lang="en" u="sng">
                <a:solidFill>
                  <a:schemeClr val="hlink"/>
                </a:solidFill>
                <a:hlinkClick r:id="rId5"/>
              </a:rPr>
              <a:t> </a:t>
            </a:r>
            <a:r>
              <a:rPr lang="en" u="sng">
                <a:solidFill>
                  <a:schemeClr val="hlink"/>
                </a:solidFill>
                <a:hlinkClick r:id="rId6"/>
              </a:rPr>
              <a:t>click</a:t>
            </a:r>
            <a:r>
              <a:rPr lang="en" u="sng">
                <a:solidFill>
                  <a:schemeClr val="hlink"/>
                </a:solidFill>
                <a:hlinkClick r:id="rId7"/>
              </a:rPr>
              <a:t> here</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11"/>
          <p:cNvSpPr txBox="1"/>
          <p:nvPr>
            <p:ph type="title"/>
          </p:nvPr>
        </p:nvSpPr>
        <p:spPr>
          <a:xfrm>
            <a:off x="311700" y="95956"/>
            <a:ext cx="8520600" cy="101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 </a:t>
            </a:r>
            <a:r>
              <a:rPr lang="en"/>
              <a:t>Consider Changing the Artifacts to</a:t>
            </a:r>
            <a:endParaRPr/>
          </a:p>
        </p:txBody>
      </p:sp>
      <p:sp>
        <p:nvSpPr>
          <p:cNvPr id="920" name="Google Shape;920;p111"/>
          <p:cNvSpPr txBox="1"/>
          <p:nvPr>
            <p:ph idx="1" type="body"/>
          </p:nvPr>
        </p:nvSpPr>
        <p:spPr>
          <a:xfrm>
            <a:off x="311700" y="658444"/>
            <a:ext cx="8520600" cy="6073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enhance</a:t>
            </a:r>
            <a:r>
              <a:rPr lang="en"/>
              <a:t> students’ </a:t>
            </a:r>
            <a:r>
              <a:rPr lang="en"/>
              <a:t>intrinsic</a:t>
            </a:r>
            <a:r>
              <a:rPr lang="en"/>
              <a:t> motivations to learn</a:t>
            </a:r>
            <a:endParaRPr/>
          </a:p>
          <a:p>
            <a:pPr indent="-317500" lvl="1" marL="914400" rtl="0" algn="l">
              <a:spcBef>
                <a:spcPts val="0"/>
              </a:spcBef>
              <a:spcAft>
                <a:spcPts val="0"/>
              </a:spcAft>
              <a:buSzPts val="1400"/>
              <a:buChar char="○"/>
            </a:pPr>
            <a:r>
              <a:rPr lang="en"/>
              <a:t>Make </a:t>
            </a:r>
            <a:r>
              <a:rPr lang="en" u="sng">
                <a:solidFill>
                  <a:schemeClr val="hlink"/>
                </a:solidFill>
                <a:hlinkClick r:id="rId3"/>
              </a:rPr>
              <a:t>assessments more meaningful/authentic</a:t>
            </a:r>
            <a:r>
              <a:rPr lang="en"/>
              <a:t> </a:t>
            </a:r>
            <a:endParaRPr/>
          </a:p>
          <a:p>
            <a:pPr indent="-317500" lvl="1" marL="914400" rtl="0" algn="l">
              <a:spcBef>
                <a:spcPts val="0"/>
              </a:spcBef>
              <a:spcAft>
                <a:spcPts val="0"/>
              </a:spcAft>
              <a:buSzPts val="1400"/>
              <a:buChar char="○"/>
            </a:pPr>
            <a:r>
              <a:rPr lang="en"/>
              <a:t>Give them some c</a:t>
            </a:r>
            <a:r>
              <a:rPr lang="en"/>
              <a:t>hoice and control within the learning outcomes</a:t>
            </a:r>
            <a:endParaRPr/>
          </a:p>
          <a:p>
            <a:pPr indent="-317500" lvl="2" marL="1371600" rtl="0" algn="l">
              <a:spcBef>
                <a:spcPts val="0"/>
              </a:spcBef>
              <a:spcAft>
                <a:spcPts val="0"/>
              </a:spcAft>
              <a:buSzPts val="1400"/>
              <a:buChar char="■"/>
            </a:pPr>
            <a:r>
              <a:rPr lang="en"/>
              <a:t>e.g., if “learning to write an essay” isn’t the learning objective, perhaps the nature of artefact could be chosen by the student</a:t>
            </a:r>
            <a:endParaRPr/>
          </a:p>
          <a:p>
            <a:pPr indent="-317500" lvl="2" marL="1371600" rtl="0" algn="l">
              <a:spcBef>
                <a:spcPts val="0"/>
              </a:spcBef>
              <a:spcAft>
                <a:spcPts val="0"/>
              </a:spcAft>
              <a:buSzPts val="1400"/>
              <a:buChar char="■"/>
            </a:pPr>
            <a:r>
              <a:rPr lang="en">
                <a:solidFill>
                  <a:schemeClr val="dk1"/>
                </a:solidFill>
              </a:rPr>
              <a:t>change written reflections or short answers to mindmaps or oral recordings</a:t>
            </a:r>
            <a:endParaRPr>
              <a:solidFill>
                <a:schemeClr val="dk1"/>
              </a:solidFill>
            </a:endParaRPr>
          </a:p>
          <a:p>
            <a:pPr indent="-317500" lvl="1" marL="914400" rtl="0" algn="l">
              <a:spcBef>
                <a:spcPts val="0"/>
              </a:spcBef>
              <a:spcAft>
                <a:spcPts val="0"/>
              </a:spcAft>
              <a:buClr>
                <a:schemeClr val="dk1"/>
              </a:buClr>
              <a:buSzPts val="1400"/>
              <a:buChar char="○"/>
            </a:pPr>
            <a:r>
              <a:rPr lang="en" u="sng">
                <a:solidFill>
                  <a:schemeClr val="hlink"/>
                </a:solidFill>
                <a:hlinkClick r:id="rId4"/>
              </a:rPr>
              <a:t>Consider scaffolding</a:t>
            </a:r>
            <a:r>
              <a:rPr lang="en">
                <a:solidFill>
                  <a:schemeClr val="dk1"/>
                </a:solidFill>
              </a:rPr>
              <a:t> - instead of 3 separate assessments, design one major one with formative assessments that take the student step-by-step through the process</a:t>
            </a:r>
            <a:endParaRPr>
              <a:solidFill>
                <a:schemeClr val="dk1"/>
              </a:solidFill>
            </a:endParaRPr>
          </a:p>
          <a:p>
            <a:pPr indent="-342900" lvl="0" marL="457200" rtl="0" algn="l">
              <a:spcBef>
                <a:spcPts val="0"/>
              </a:spcBef>
              <a:spcAft>
                <a:spcPts val="0"/>
              </a:spcAft>
              <a:buSzPts val="1800"/>
              <a:buChar char="●"/>
            </a:pPr>
            <a:r>
              <a:rPr lang="en"/>
              <a:t>increase accountability for the learning</a:t>
            </a:r>
            <a:endParaRPr/>
          </a:p>
          <a:p>
            <a:pPr indent="-317500" lvl="1" marL="914400" rtl="0" algn="l">
              <a:spcBef>
                <a:spcPts val="0"/>
              </a:spcBef>
              <a:spcAft>
                <a:spcPts val="0"/>
              </a:spcAft>
              <a:buSzPts val="1400"/>
              <a:buChar char="○"/>
            </a:pPr>
            <a:r>
              <a:rPr lang="en"/>
              <a:t>Online annotation</a:t>
            </a:r>
            <a:r>
              <a:rPr lang="en"/>
              <a:t>s </a:t>
            </a:r>
            <a:r>
              <a:rPr lang="en"/>
              <a:t>with</a:t>
            </a:r>
            <a:r>
              <a:rPr lang="en"/>
              <a:t> </a:t>
            </a:r>
            <a:r>
              <a:rPr lang="en" u="sng">
                <a:solidFill>
                  <a:srgbClr val="1155CC"/>
                </a:solidFill>
                <a:hlinkClick r:id="rId5">
                  <a:extLst>
                    <a:ext uri="{A12FA001-AC4F-418D-AE19-62706E023703}">
                      <ahyp:hlinkClr val="tx"/>
                    </a:ext>
                  </a:extLst>
                </a:hlinkClick>
              </a:rPr>
              <a:t>Perusall</a:t>
            </a:r>
            <a:r>
              <a:rPr lang="en">
                <a:solidFill>
                  <a:schemeClr val="dk1"/>
                </a:solidFill>
              </a:rPr>
              <a:t> or </a:t>
            </a:r>
            <a:r>
              <a:rPr lang="en" u="sng">
                <a:solidFill>
                  <a:srgbClr val="1155CC"/>
                </a:solidFill>
                <a:hlinkClick r:id="rId6">
                  <a:extLst>
                    <a:ext uri="{A12FA001-AC4F-418D-AE19-62706E023703}">
                      <ahyp:hlinkClr val="tx"/>
                    </a:ext>
                  </a:extLst>
                </a:hlinkClick>
              </a:rPr>
              <a:t>Hypothes.is</a:t>
            </a:r>
            <a:r>
              <a:rPr lang="en">
                <a:solidFill>
                  <a:schemeClr val="dk1"/>
                </a:solidFill>
              </a:rPr>
              <a:t>. </a:t>
            </a:r>
            <a:endParaRPr/>
          </a:p>
          <a:p>
            <a:pPr indent="-317500" lvl="1" marL="914400" rtl="0" algn="l">
              <a:spcBef>
                <a:spcPts val="0"/>
              </a:spcBef>
              <a:spcAft>
                <a:spcPts val="0"/>
              </a:spcAft>
              <a:buSzPts val="1400"/>
              <a:buChar char="○"/>
            </a:pPr>
            <a:r>
              <a:rPr lang="en"/>
              <a:t>Peer Reviews</a:t>
            </a:r>
            <a:endParaRPr/>
          </a:p>
          <a:p>
            <a:pPr indent="-317500" lvl="1" marL="914400" rtl="0" algn="l">
              <a:spcBef>
                <a:spcPts val="0"/>
              </a:spcBef>
              <a:spcAft>
                <a:spcPts val="0"/>
              </a:spcAft>
              <a:buSzPts val="1400"/>
              <a:buChar char="○"/>
            </a:pPr>
            <a:r>
              <a:rPr lang="en"/>
              <a:t>Group work in class (active learning)</a:t>
            </a:r>
            <a:endParaRPr/>
          </a:p>
          <a:p>
            <a:pPr indent="-317500" lvl="1" marL="914400" rtl="0" algn="l">
              <a:spcBef>
                <a:spcPts val="0"/>
              </a:spcBef>
              <a:spcAft>
                <a:spcPts val="0"/>
              </a:spcAft>
              <a:buSzPts val="1400"/>
              <a:buChar char="○"/>
            </a:pPr>
            <a:r>
              <a:rPr lang="en"/>
              <a:t>In-class discussions of artefacts</a:t>
            </a:r>
            <a:endParaRPr/>
          </a:p>
          <a:p>
            <a:pPr indent="-317500" lvl="1" marL="914400" rtl="0" algn="l">
              <a:spcBef>
                <a:spcPts val="0"/>
              </a:spcBef>
              <a:spcAft>
                <a:spcPts val="0"/>
              </a:spcAft>
              <a:buClr>
                <a:schemeClr val="dk1"/>
              </a:buClr>
              <a:buSzPts val="1400"/>
              <a:buChar char="○"/>
            </a:pPr>
            <a:r>
              <a:rPr lang="en">
                <a:solidFill>
                  <a:schemeClr val="dk1"/>
                </a:solidFill>
              </a:rPr>
              <a:t>Focus on process, not products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Have students write in google docs and submit the url for you to check their version history</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require students to submit video explaining their artefact (using </a:t>
            </a:r>
            <a:r>
              <a:rPr lang="en" u="sng">
                <a:solidFill>
                  <a:schemeClr val="accent5"/>
                </a:solidFill>
                <a:hlinkClick r:id="rId7">
                  <a:extLst>
                    <a:ext uri="{A12FA001-AC4F-418D-AE19-62706E023703}">
                      <ahyp:hlinkClr val="tx"/>
                    </a:ext>
                  </a:extLst>
                </a:hlinkClick>
              </a:rPr>
              <a:t>Microsfot Flip</a:t>
            </a:r>
            <a:r>
              <a:rPr lang="en">
                <a:solidFill>
                  <a:schemeClr val="dk1"/>
                </a:solidFill>
              </a:rPr>
              <a:t> or Kaltura in Canvas)</a:t>
            </a:r>
            <a:endParaRPr/>
          </a:p>
          <a:p>
            <a:pPr indent="-342900" lvl="0" marL="457200" rtl="0" algn="l">
              <a:spcBef>
                <a:spcPts val="0"/>
              </a:spcBef>
              <a:spcAft>
                <a:spcPts val="0"/>
              </a:spcAft>
              <a:buSzPts val="1800"/>
              <a:buChar char="●"/>
            </a:pPr>
            <a:r>
              <a:rPr lang="en"/>
              <a:t>secure the assessments (</a:t>
            </a:r>
            <a:r>
              <a:rPr lang="en" u="sng">
                <a:solidFill>
                  <a:schemeClr val="hlink"/>
                </a:solidFill>
                <a:hlinkClick action="ppaction://hlinksldjump" r:id="rId8"/>
              </a:rPr>
              <a:t>see Entry Point #4</a:t>
            </a:r>
            <a:r>
              <a:rPr lang="en"/>
              <a:t>)</a:t>
            </a:r>
            <a:endParaRPr/>
          </a:p>
          <a:p>
            <a:pPr indent="0" lvl="0" marL="0" rtl="0" algn="l">
              <a:spcBef>
                <a:spcPts val="1200"/>
              </a:spcBef>
              <a:spcAft>
                <a:spcPts val="1200"/>
              </a:spcAft>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graphicFrame>
        <p:nvGraphicFramePr>
          <p:cNvPr id="925" name="Google Shape;925;p112"/>
          <p:cNvGraphicFramePr/>
          <p:nvPr/>
        </p:nvGraphicFramePr>
        <p:xfrm>
          <a:off x="577869" y="954957"/>
          <a:ext cx="3000000" cy="3000000"/>
        </p:xfrm>
        <a:graphic>
          <a:graphicData uri="http://schemas.openxmlformats.org/drawingml/2006/table">
            <a:tbl>
              <a:tblPr bandRow="1" firstRow="1">
                <a:noFill/>
                <a:tableStyleId>{A1FD01D2-36AB-4677-A926-9AC525865CE1}</a:tableStyleId>
              </a:tblPr>
              <a:tblGrid>
                <a:gridCol w="1006425"/>
                <a:gridCol w="2125225"/>
                <a:gridCol w="2496225"/>
                <a:gridCol w="2795000"/>
              </a:tblGrid>
              <a:tr h="3225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Bloom’s Level</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Example</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Original </a:t>
                      </a:r>
                      <a:r>
                        <a:rPr lang="en" sz="1200" u="none" cap="none" strike="noStrike">
                          <a:latin typeface="Calibri"/>
                          <a:ea typeface="Calibri"/>
                          <a:cs typeface="Calibri"/>
                          <a:sym typeface="Calibri"/>
                        </a:rPr>
                        <a:t>Assessment</a:t>
                      </a:r>
                      <a:r>
                        <a:rPr lang="en" sz="1200"/>
                        <a:t> Artefacts</a:t>
                      </a:r>
                      <a:endParaRPr sz="1200" u="none" cap="none" strike="noStrike">
                        <a:latin typeface="Calibri"/>
                        <a:ea typeface="Calibri"/>
                        <a:cs typeface="Calibri"/>
                        <a:sym typeface="Calibri"/>
                      </a:endParaRPr>
                    </a:p>
                  </a:txBody>
                  <a:tcPr marT="40350" marB="40350" marR="60525" marL="60525"/>
                </a:tc>
                <a:tc>
                  <a:txBody>
                    <a:bodyPr/>
                    <a:lstStyle/>
                    <a:p>
                      <a:pPr indent="0" lvl="0" marL="0" marR="0" rtl="0" algn="ctr">
                        <a:lnSpc>
                          <a:spcPct val="100000"/>
                        </a:lnSpc>
                        <a:spcBef>
                          <a:spcPts val="0"/>
                        </a:spcBef>
                        <a:spcAft>
                          <a:spcPts val="0"/>
                        </a:spcAft>
                        <a:buNone/>
                      </a:pPr>
                      <a:r>
                        <a:rPr lang="en" sz="1200"/>
                        <a:t>Updated Artefacts</a:t>
                      </a:r>
                      <a:endParaRPr sz="1200" u="none" cap="none" strike="noStrike">
                        <a:latin typeface="Calibri"/>
                        <a:ea typeface="Calibri"/>
                        <a:cs typeface="Calibri"/>
                        <a:sym typeface="Calibri"/>
                      </a:endParaRPr>
                    </a:p>
                  </a:txBody>
                  <a:tcPr marT="40350" marB="40350" marR="60525" marL="60525"/>
                </a:tc>
              </a:tr>
              <a:tr h="8459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Calibri"/>
                          <a:ea typeface="Calibri"/>
                          <a:cs typeface="Calibri"/>
                          <a:sym typeface="Calibri"/>
                        </a:rPr>
                        <a:t>Analyze</a:t>
                      </a:r>
                      <a:endParaRPr b="1" sz="1200" u="none" cap="none" strike="noStrike">
                        <a:solidFill>
                          <a:schemeClr val="lt1"/>
                        </a:solidFill>
                        <a:latin typeface="Calibri"/>
                        <a:ea typeface="Calibri"/>
                        <a:cs typeface="Calibri"/>
                        <a:sym typeface="Calibri"/>
                      </a:endParaRPr>
                    </a:p>
                  </a:txBody>
                  <a:tcPr marT="40350" marB="40350" marR="60525" marL="60525" anchor="ctr">
                    <a:solidFill>
                      <a:srgbClr val="013094"/>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Compare and contrast different forms of government and the significant historical figures represented with each regime. </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Literature review, concept map, debate, case study, research paper, discussion forums</a:t>
                      </a:r>
                      <a:endParaRPr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None/>
                      </a:pPr>
                      <a:r>
                        <a:rPr lang="en" sz="1200"/>
                        <a:t>Formative = student choice of artefact</a:t>
                      </a:r>
                      <a:endParaRPr sz="1200"/>
                    </a:p>
                    <a:p>
                      <a:pPr indent="0" lvl="0" marL="0" marR="0" rtl="0" algn="l">
                        <a:lnSpc>
                          <a:spcPct val="100000"/>
                        </a:lnSpc>
                        <a:spcBef>
                          <a:spcPts val="0"/>
                        </a:spcBef>
                        <a:spcAft>
                          <a:spcPts val="0"/>
                        </a:spcAft>
                        <a:buNone/>
                      </a:pPr>
                      <a:r>
                        <a:rPr lang="en" sz="1200"/>
                        <a:t>Summative = oral presentation (whether to entire class or just small groups)</a:t>
                      </a:r>
                      <a:endParaRPr sz="1200"/>
                    </a:p>
                  </a:txBody>
                  <a:tcPr marT="40350" marB="40350" marR="60525" marL="60525" anchor="ctr"/>
                </a:tc>
              </a:tr>
              <a:tr h="8459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Apply</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5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Write an argument supporting a political party platform and integrate relevant evidence from the texts.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Essay, presentation, scenario response, short answer response</a:t>
                      </a:r>
                      <a:endParaRPr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None/>
                      </a:pPr>
                      <a:r>
                        <a:rPr lang="en" sz="1200"/>
                        <a:t>Formative = give students choice over artefact (e.g., recorded video, PPT, essay)</a:t>
                      </a:r>
                      <a:endParaRPr sz="1200"/>
                    </a:p>
                    <a:p>
                      <a:pPr indent="0" lvl="0" marL="0" marR="0" rtl="0" algn="l">
                        <a:lnSpc>
                          <a:spcPct val="100000"/>
                        </a:lnSpc>
                        <a:spcBef>
                          <a:spcPts val="0"/>
                        </a:spcBef>
                        <a:spcAft>
                          <a:spcPts val="0"/>
                        </a:spcAft>
                        <a:buNone/>
                      </a:pPr>
                      <a:r>
                        <a:rPr lang="en" sz="1200"/>
                        <a:t>Summative = essay using </a:t>
                      </a:r>
                      <a:r>
                        <a:rPr lang="en" sz="1200" u="sng">
                          <a:solidFill>
                            <a:schemeClr val="hlink"/>
                          </a:solidFill>
                          <a:hlinkClick r:id="rId3"/>
                        </a:rPr>
                        <a:t>Draftback </a:t>
                      </a:r>
                      <a:r>
                        <a:rPr lang="en" sz="1200"/>
                        <a:t>(tracks revisions) with possible oral follow-up</a:t>
                      </a:r>
                      <a:endParaRPr sz="1200"/>
                    </a:p>
                  </a:txBody>
                  <a:tcPr marT="40350" marB="40350" marR="60525" marL="60525" anchor="ctr"/>
                </a:tc>
              </a:tr>
              <a:tr h="8459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Understand</a:t>
                      </a:r>
                      <a:endParaRPr b="1" sz="1200" u="none" cap="none" strike="noStrike">
                        <a:solidFill>
                          <a:schemeClr val="dk1"/>
                        </a:solidFill>
                        <a:latin typeface="Calibri"/>
                        <a:ea typeface="Calibri"/>
                        <a:cs typeface="Calibri"/>
                        <a:sym typeface="Calibri"/>
                      </a:endParaRPr>
                    </a:p>
                  </a:txBody>
                  <a:tcPr marT="40350" marB="40350" marR="60525" marL="60525" anchor="ctr">
                    <a:solidFill>
                      <a:srgbClr val="00B0F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strike="noStrike">
                          <a:latin typeface="Calibri"/>
                          <a:ea typeface="Calibri"/>
                          <a:cs typeface="Calibri"/>
                          <a:sym typeface="Calibri"/>
                        </a:rPr>
                        <a:t>Explain contrasting political theories from different vantage points.</a:t>
                      </a:r>
                      <a:endParaRPr b="0" i="1"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Discussions, reading summaries, identifying political theories, concept map, true or false quiz questions, group discussion</a:t>
                      </a:r>
                      <a:endParaRPr sz="1200" u="none" cap="none" strike="noStrik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None/>
                      </a:pPr>
                      <a:r>
                        <a:rPr lang="en" sz="1200"/>
                        <a:t>Formative = in-class discussion, each group member takes on a different political role from which they explain a political theory</a:t>
                      </a:r>
                      <a:endParaRPr sz="1200"/>
                    </a:p>
                    <a:p>
                      <a:pPr indent="0" lvl="0" marL="0" marR="0" rtl="0" algn="l">
                        <a:lnSpc>
                          <a:spcPct val="100000"/>
                        </a:lnSpc>
                        <a:spcBef>
                          <a:spcPts val="0"/>
                        </a:spcBef>
                        <a:spcAft>
                          <a:spcPts val="0"/>
                        </a:spcAft>
                        <a:buNone/>
                      </a:pPr>
                      <a:r>
                        <a:rPr lang="en" sz="1200"/>
                        <a:t>Summative = secure, in-class quiz</a:t>
                      </a:r>
                      <a:endParaRPr sz="1200"/>
                    </a:p>
                  </a:txBody>
                  <a:tcPr marT="40350" marB="40350" marR="60525" marL="60525" anchor="ctr"/>
                </a:tc>
              </a:tr>
              <a:tr h="6556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a:solidFill>
                            <a:schemeClr val="lt1"/>
                          </a:solidFill>
                          <a:latin typeface="Calibri"/>
                          <a:ea typeface="Calibri"/>
                          <a:cs typeface="Calibri"/>
                          <a:sym typeface="Calibri"/>
                        </a:rPr>
                        <a:t>Remember</a:t>
                      </a:r>
                      <a:endParaRPr b="1" sz="1200" u="none" cap="none">
                        <a:solidFill>
                          <a:schemeClr val="lt1"/>
                        </a:solidFill>
                        <a:latin typeface="Calibri"/>
                        <a:ea typeface="Calibri"/>
                        <a:cs typeface="Calibri"/>
                        <a:sym typeface="Calibri"/>
                      </a:endParaRPr>
                    </a:p>
                  </a:txBody>
                  <a:tcPr marT="40350" marB="40350" marR="60525" marL="60525" anchor="ctr">
                    <a:solidFill>
                      <a:srgbClr val="7030A0"/>
                    </a:solidFill>
                  </a:tcPr>
                </a:tc>
                <a:tc>
                  <a:txBody>
                    <a:bodyPr/>
                    <a:lstStyle/>
                    <a:p>
                      <a:pPr indent="0" lvl="0" marL="0" marR="0" rtl="0" algn="l">
                        <a:lnSpc>
                          <a:spcPct val="100000"/>
                        </a:lnSpc>
                        <a:spcBef>
                          <a:spcPts val="0"/>
                        </a:spcBef>
                        <a:spcAft>
                          <a:spcPts val="0"/>
                        </a:spcAft>
                        <a:buClr>
                          <a:schemeClr val="dk1"/>
                        </a:buClr>
                        <a:buSzPts val="1200"/>
                        <a:buFont typeface="Helvetica Neue"/>
                        <a:buNone/>
                      </a:pPr>
                      <a:r>
                        <a:rPr lang="en" sz="1200" u="none" cap="none">
                          <a:latin typeface="Calibri"/>
                          <a:ea typeface="Calibri"/>
                          <a:cs typeface="Calibri"/>
                          <a:sym typeface="Calibri"/>
                        </a:rPr>
                        <a:t>Define relevant vocabulary for international affairs discourse.</a:t>
                      </a:r>
                      <a:endParaRPr b="0" sz="1200" u="none" cap="non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a:latin typeface="Calibri"/>
                          <a:ea typeface="Calibri"/>
                          <a:cs typeface="Calibri"/>
                          <a:sym typeface="Calibri"/>
                        </a:rPr>
                        <a:t>Multiple choice, fill in blank, recite, word/definition match, polling questions</a:t>
                      </a:r>
                      <a:endParaRPr sz="1200" u="none" cap="none">
                        <a:solidFill>
                          <a:schemeClr val="dk1"/>
                        </a:solidFill>
                        <a:latin typeface="Calibri"/>
                        <a:ea typeface="Calibri"/>
                        <a:cs typeface="Calibri"/>
                        <a:sym typeface="Calibri"/>
                      </a:endParaRPr>
                    </a:p>
                  </a:txBody>
                  <a:tcPr marT="40350" marB="40350" marR="60525" marL="60525" anchor="ctr"/>
                </a:tc>
                <a:tc>
                  <a:txBody>
                    <a:bodyPr/>
                    <a:lstStyle/>
                    <a:p>
                      <a:pPr indent="0" lvl="0" marL="0" marR="0" rtl="0" algn="l">
                        <a:lnSpc>
                          <a:spcPct val="100000"/>
                        </a:lnSpc>
                        <a:spcBef>
                          <a:spcPts val="0"/>
                        </a:spcBef>
                        <a:spcAft>
                          <a:spcPts val="0"/>
                        </a:spcAft>
                        <a:buNone/>
                      </a:pPr>
                      <a:r>
                        <a:rPr lang="en" sz="1200"/>
                        <a:t>Formative = fun, in-class, flash card activity </a:t>
                      </a:r>
                      <a:endParaRPr sz="1200"/>
                    </a:p>
                    <a:p>
                      <a:pPr indent="0" lvl="0" marL="0" marR="0" rtl="0" algn="l">
                        <a:lnSpc>
                          <a:spcPct val="100000"/>
                        </a:lnSpc>
                        <a:spcBef>
                          <a:spcPts val="0"/>
                        </a:spcBef>
                        <a:spcAft>
                          <a:spcPts val="0"/>
                        </a:spcAft>
                        <a:buNone/>
                      </a:pPr>
                      <a:r>
                        <a:rPr lang="en" sz="1200"/>
                        <a:t>Summative = Secure, in-class quiz</a:t>
                      </a:r>
                      <a:endParaRPr sz="1200" u="none" cap="none">
                        <a:latin typeface="Calibri"/>
                        <a:ea typeface="Calibri"/>
                        <a:cs typeface="Calibri"/>
                        <a:sym typeface="Calibri"/>
                      </a:endParaRPr>
                    </a:p>
                  </a:txBody>
                  <a:tcPr marT="40350" marB="40350" marR="60525" marL="60525" anchor="ctr"/>
                </a:tc>
              </a:tr>
            </a:tbl>
          </a:graphicData>
        </a:graphic>
      </p:graphicFrame>
      <p:sp>
        <p:nvSpPr>
          <p:cNvPr id="926" name="Google Shape;926;p112"/>
          <p:cNvSpPr txBox="1"/>
          <p:nvPr>
            <p:ph type="title"/>
          </p:nvPr>
        </p:nvSpPr>
        <p:spPr>
          <a:xfrm>
            <a:off x="695977" y="139939"/>
            <a:ext cx="7886700" cy="563700"/>
          </a:xfrm>
          <a:prstGeom prst="rect">
            <a:avLst/>
          </a:prstGeom>
          <a:noFill/>
          <a:ln>
            <a:noFill/>
          </a:ln>
        </p:spPr>
        <p:txBody>
          <a:bodyPr anchorCtr="0" anchor="ctr" bIns="33600" lIns="67225" spcFirstLastPara="1" rIns="67225" wrap="square" tIns="33600">
            <a:normAutofit fontScale="90000"/>
          </a:bodyPr>
          <a:lstStyle/>
          <a:p>
            <a:pPr indent="0" lvl="0" marL="0" rtl="0" algn="ctr">
              <a:lnSpc>
                <a:spcPct val="90000"/>
              </a:lnSpc>
              <a:spcBef>
                <a:spcPts val="0"/>
              </a:spcBef>
              <a:spcAft>
                <a:spcPts val="0"/>
              </a:spcAft>
              <a:buClr>
                <a:schemeClr val="dk1"/>
              </a:buClr>
              <a:buSzPct val="46428"/>
              <a:buNone/>
            </a:pPr>
            <a:r>
              <a:rPr lang="en"/>
              <a:t>Updated</a:t>
            </a:r>
            <a:r>
              <a:rPr lang="en"/>
              <a:t> Artefacts (from those</a:t>
            </a:r>
            <a:r>
              <a:rPr lang="en" u="sng">
                <a:solidFill>
                  <a:schemeClr val="hlink"/>
                </a:solidFill>
                <a:hlinkClick action="ppaction://hlinksldjump" r:id="rId4"/>
              </a:rPr>
              <a:t> previously seen on Slide </a:t>
            </a:r>
            <a:r>
              <a:rPr lang="en" u="sng">
                <a:solidFill>
                  <a:schemeClr val="hlink"/>
                </a:solidFill>
                <a:hlinkClick action="ppaction://hlinksldjump" r:id="rId5"/>
              </a:rPr>
              <a:t>48</a:t>
            </a:r>
            <a:r>
              <a:rPr lang="en"/>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